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9"/>
  </p:notesMasterIdLst>
  <p:handoutMasterIdLst>
    <p:handoutMasterId r:id="rId40"/>
  </p:handoutMasterIdLst>
  <p:sldIdLst>
    <p:sldId id="2076138251" r:id="rId5"/>
    <p:sldId id="2076138216" r:id="rId6"/>
    <p:sldId id="2147481981" r:id="rId7"/>
    <p:sldId id="2147481983" r:id="rId8"/>
    <p:sldId id="2147481087" r:id="rId9"/>
    <p:sldId id="2147481092" r:id="rId10"/>
    <p:sldId id="2147481089" r:id="rId11"/>
    <p:sldId id="2147481091" r:id="rId12"/>
    <p:sldId id="2147482024" r:id="rId13"/>
    <p:sldId id="2147481093" r:id="rId14"/>
    <p:sldId id="2147482014" r:id="rId15"/>
    <p:sldId id="2147482025" r:id="rId16"/>
    <p:sldId id="2147482027" r:id="rId17"/>
    <p:sldId id="2147482026" r:id="rId18"/>
    <p:sldId id="2147482031" r:id="rId19"/>
    <p:sldId id="2147482016" r:id="rId20"/>
    <p:sldId id="2147482017" r:id="rId21"/>
    <p:sldId id="2147482018" r:id="rId22"/>
    <p:sldId id="2147482023" r:id="rId23"/>
    <p:sldId id="2147482015" r:id="rId24"/>
    <p:sldId id="2147482019" r:id="rId25"/>
    <p:sldId id="2147482020" r:id="rId26"/>
    <p:sldId id="2147482021" r:id="rId27"/>
    <p:sldId id="2147482022" r:id="rId28"/>
    <p:sldId id="2147482028" r:id="rId29"/>
    <p:sldId id="2147482030" r:id="rId30"/>
    <p:sldId id="2147482029" r:id="rId31"/>
    <p:sldId id="2147482032" r:id="rId32"/>
    <p:sldId id="2147482013" r:id="rId33"/>
    <p:sldId id="2147482009" r:id="rId34"/>
    <p:sldId id="2147482010" r:id="rId35"/>
    <p:sldId id="2147482011" r:id="rId36"/>
    <p:sldId id="2147482008" r:id="rId37"/>
    <p:sldId id="2147482012"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Excel session" id="{38B656EC-D568-4EF7-8842-9FA1AE1192C9}">
          <p14:sldIdLst>
            <p14:sldId id="2076138251"/>
          </p14:sldIdLst>
        </p14:section>
        <p14:section name="Agenda and abstract" id="{82BFF96B-6F92-4676-A990-CF72A7BAECE2}">
          <p14:sldIdLst>
            <p14:sldId id="2076138216"/>
            <p14:sldId id="2147481981"/>
          </p14:sldIdLst>
        </p14:section>
        <p14:section name="Translatable Excel reports" id="{D08C24EA-F5C6-420F-88B8-CE196C01A154}">
          <p14:sldIdLst>
            <p14:sldId id="2147481983"/>
            <p14:sldId id="2147481087"/>
            <p14:sldId id="2147481092"/>
            <p14:sldId id="2147481089"/>
            <p14:sldId id="2147481091"/>
            <p14:sldId id="2147482024"/>
            <p14:sldId id="2147481093"/>
          </p14:sldIdLst>
        </p14:section>
        <p14:section name="Calling Business Central APIs from Excel reports" id="{C2675140-F2FF-440D-86F7-D2FC8CC85A96}">
          <p14:sldIdLst>
            <p14:sldId id="2147482014"/>
            <p14:sldId id="2147482025"/>
            <p14:sldId id="2147482027"/>
            <p14:sldId id="2147482026"/>
            <p14:sldId id="2147482031"/>
          </p14:sldIdLst>
        </p14:section>
        <p14:section name="New Excel reports in the base app (preview)" id="{6A156B12-D065-4C27-846C-B9EBBEBB4315}">
          <p14:sldIdLst>
            <p14:sldId id="2147482016"/>
            <p14:sldId id="2147482017"/>
            <p14:sldId id="2147482018"/>
            <p14:sldId id="2147482023"/>
          </p14:sldIdLst>
        </p14:section>
        <p14:section name="Excel copilot (preview) on Business Central data" id="{A0277433-CEEE-40D8-B97E-563AFF9DB7C8}">
          <p14:sldIdLst>
            <p14:sldId id="2147482015"/>
            <p14:sldId id="2147482019"/>
            <p14:sldId id="2147482020"/>
            <p14:sldId id="2147482021"/>
            <p14:sldId id="2147482022"/>
          </p14:sldIdLst>
        </p14:section>
        <p14:section name="Post Excel session" id="{CDB99AA7-A7ED-4B92-B41E-26334FD0ED6C}">
          <p14:sldIdLst>
            <p14:sldId id="2147482028"/>
            <p14:sldId id="2147482030"/>
            <p14:sldId id="2147482029"/>
            <p14:sldId id="2147482032"/>
            <p14:sldId id="2147482013"/>
            <p14:sldId id="2147482009"/>
            <p14:sldId id="2147482010"/>
            <p14:sldId id="2147482011"/>
            <p14:sldId id="2147482008"/>
            <p14:sldId id="214748201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16E"/>
    <a:srgbClr val="D83B01"/>
    <a:srgbClr val="50E6FF"/>
    <a:srgbClr val="EAE4DC"/>
    <a:srgbClr val="E6E6E6"/>
    <a:srgbClr val="D59DFF"/>
    <a:srgbClr val="770180"/>
    <a:srgbClr val="FF9349"/>
    <a:srgbClr val="0078D4"/>
    <a:srgbClr val="FEF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4" autoAdjust="0"/>
    <p:restoredTop sz="77137" autoAdjust="0"/>
  </p:normalViewPr>
  <p:slideViewPr>
    <p:cSldViewPr snapToGrid="0">
      <p:cViewPr varScale="1">
        <p:scale>
          <a:sx n="86" d="100"/>
          <a:sy n="86" d="100"/>
        </p:scale>
        <p:origin x="1005" y="40"/>
      </p:cViewPr>
      <p:guideLst/>
    </p:cSldViewPr>
  </p:slideViewPr>
  <p:outlineViewPr>
    <p:cViewPr>
      <p:scale>
        <a:sx n="33" d="100"/>
        <a:sy n="33" d="100"/>
      </p:scale>
      <p:origin x="0" y="-15648"/>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ie Pontoppidan" userId="0b66d239-c77c-454e-82ce-695a270d63fb" providerId="ADAL" clId="{6FAA9AF7-3778-422F-88DE-82FB945B480B}"/>
    <pc:docChg chg="modSld delSection">
      <pc:chgData name="Kennie Pontoppidan" userId="0b66d239-c77c-454e-82ce-695a270d63fb" providerId="ADAL" clId="{6FAA9AF7-3778-422F-88DE-82FB945B480B}" dt="2024-05-10T05:46:25.349" v="25" actId="20577"/>
      <pc:docMkLst>
        <pc:docMk/>
      </pc:docMkLst>
      <pc:sldChg chg="modSp mod">
        <pc:chgData name="Kennie Pontoppidan" userId="0b66d239-c77c-454e-82ce-695a270d63fb" providerId="ADAL" clId="{6FAA9AF7-3778-422F-88DE-82FB945B480B}" dt="2024-05-10T05:46:25.349" v="25" actId="20577"/>
        <pc:sldMkLst>
          <pc:docMk/>
          <pc:sldMk cId="2479873282" sldId="2076138251"/>
        </pc:sldMkLst>
        <pc:spChg chg="mod">
          <ac:chgData name="Kennie Pontoppidan" userId="0b66d239-c77c-454e-82ce-695a270d63fb" providerId="ADAL" clId="{6FAA9AF7-3778-422F-88DE-82FB945B480B}" dt="2024-05-10T05:46:25.349" v="25" actId="20577"/>
          <ac:spMkLst>
            <pc:docMk/>
            <pc:sldMk cId="2479873282" sldId="2076138251"/>
            <ac:spMk id="3" creationId="{A8378588-DB22-7632-A8E9-679F7F7D02E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5/10/2024 7:49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5/10/2024 7:49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upport.microsoft.com/en-us/copilot-exce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5/10/2024 7:49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1075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5/10/2024 7:49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6398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5/10/2024 7:49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459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a:t>
            </a:r>
          </a:p>
          <a:p>
            <a:r>
              <a:rPr lang="en-US" dirty="0"/>
              <a:t>    URI = "https://services.odata.org/V4/</a:t>
            </a:r>
            <a:r>
              <a:rPr lang="en-US" dirty="0" err="1"/>
              <a:t>TripPinService</a:t>
            </a:r>
            <a:r>
              <a:rPr lang="en-US" dirty="0"/>
              <a:t>",</a:t>
            </a:r>
          </a:p>
          <a:p>
            <a:r>
              <a:rPr lang="en-US" dirty="0"/>
              <a:t>//    URI = "https://api.businesscentral.dynamics.com/v2.0/environment name/</a:t>
            </a:r>
            <a:r>
              <a:rPr lang="en-US" dirty="0" err="1"/>
              <a:t>api</a:t>
            </a:r>
            <a:r>
              <a:rPr lang="en-US" dirty="0"/>
              <a:t>/v2.0",</a:t>
            </a:r>
          </a:p>
          <a:p>
            <a:endParaRPr lang="en-US" dirty="0"/>
          </a:p>
          <a:p>
            <a:r>
              <a:rPr lang="en-US" dirty="0"/>
              <a:t>    Source = </a:t>
            </a:r>
            <a:r>
              <a:rPr lang="en-US" dirty="0" err="1"/>
              <a:t>OData.Feed</a:t>
            </a:r>
            <a:r>
              <a:rPr lang="en-US" dirty="0"/>
              <a:t>(URI)</a:t>
            </a:r>
          </a:p>
          <a:p>
            <a:r>
              <a:rPr lang="en-US" dirty="0"/>
              <a:t>in</a:t>
            </a:r>
          </a:p>
          <a:p>
            <a:r>
              <a:rPr lang="en-US" dirty="0"/>
              <a:t>    Source</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5/10/2024 7:49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450513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Copilot in Excel help &amp; learning (microsoft.com)</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5/10/2024 7:49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13385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5/10/2024 7:49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0060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5/10/2024 7:49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8358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5/10/2024 7:49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2433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5/10/2024 7:49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926722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03" r:id="rId1"/>
    <p:sldLayoutId id="2147485202" r:id="rId2"/>
    <p:sldLayoutId id="2147484710" r:id="rId3"/>
    <p:sldLayoutId id="2147484240" r:id="rId4"/>
    <p:sldLayoutId id="2147484910" r:id="rId5"/>
    <p:sldLayoutId id="2147484911" r:id="rId6"/>
    <p:sldLayoutId id="2147485050" r:id="rId7"/>
    <p:sldLayoutId id="2147485165" r:id="rId8"/>
    <p:sldLayoutId id="2147484941" r:id="rId9"/>
    <p:sldLayoutId id="2147484942" r:id="rId10"/>
    <p:sldLayoutId id="2147485162" r:id="rId11"/>
    <p:sldLayoutId id="2147484639" r:id="rId12"/>
    <p:sldLayoutId id="2147484943" r:id="rId13"/>
    <p:sldLayoutId id="2147484603" r:id="rId14"/>
    <p:sldLayoutId id="2147484834" r:id="rId15"/>
    <p:sldLayoutId id="2147484841" r:id="rId16"/>
    <p:sldLayoutId id="2147484842" r:id="rId17"/>
    <p:sldLayoutId id="2147484944" r:id="rId18"/>
    <p:sldLayoutId id="2147484945" r:id="rId19"/>
    <p:sldLayoutId id="2147485137" r:id="rId20"/>
    <p:sldLayoutId id="2147485138" r:id="rId21"/>
    <p:sldLayoutId id="2147485139" r:id="rId22"/>
    <p:sldLayoutId id="2147485140" r:id="rId23"/>
    <p:sldLayoutId id="2147485141" r:id="rId24"/>
    <p:sldLayoutId id="2147484249" r:id="rId25"/>
    <p:sldLayoutId id="2147484584" r:id="rId26"/>
    <p:sldLayoutId id="2147484671" r:id="rId27"/>
    <p:sldLayoutId id="2147485204" r:id="rId28"/>
    <p:sldLayoutId id="2147484299" r:id="rId29"/>
    <p:sldLayoutId id="2147484263"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0.jpeg"/></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31.jpg"/><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3.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A8378588-DB22-7632-A8E9-679F7F7D02EB}"/>
              </a:ext>
            </a:extLst>
          </p:cNvPr>
          <p:cNvSpPr txBox="1">
            <a:spLocks/>
          </p:cNvSpPr>
          <p:nvPr/>
        </p:nvSpPr>
        <p:spPr>
          <a:xfrm>
            <a:off x="588263" y="1317546"/>
            <a:ext cx="4167887" cy="2215991"/>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What's new: </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Excel layouts for </a:t>
            </a: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developers in</a:t>
            </a:r>
            <a:endPar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lang="en-GB" dirty="0">
                <a:solidFill>
                  <a:srgbClr val="FFFFFF"/>
                </a:solidFill>
                <a:latin typeface="Segoe UI Semibold"/>
              </a:rPr>
              <a:t>2024 release wave 1</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5" name="Text Placeholder 4">
            <a:extLst>
              <a:ext uri="{FF2B5EF4-FFF2-40B4-BE49-F238E27FC236}">
                <a16:creationId xmlns:a16="http://schemas.microsoft.com/office/drawing/2014/main" id="{E1C7CF64-2F8A-20CF-8B6A-7DA3CC3C8EFE}"/>
              </a:ext>
            </a:extLst>
          </p:cNvPr>
          <p:cNvSpPr txBox="1">
            <a:spLocks/>
          </p:cNvSpPr>
          <p:nvPr/>
        </p:nvSpPr>
        <p:spPr>
          <a:xfrm>
            <a:off x="582042" y="3962400"/>
            <a:ext cx="4164583"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Kennie Pontoppidan</a:t>
            </a:r>
          </a:p>
        </p:txBody>
      </p:sp>
    </p:spTree>
    <p:extLst>
      <p:ext uri="{BB962C8B-B14F-4D97-AF65-F5344CB8AC3E}">
        <p14:creationId xmlns:p14="http://schemas.microsoft.com/office/powerpoint/2010/main" val="24798732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1AF335-9D01-9E95-79E8-1ECF11D8644B}"/>
              </a:ext>
            </a:extLst>
          </p:cNvPr>
          <p:cNvSpPr>
            <a:spLocks noGrp="1"/>
          </p:cNvSpPr>
          <p:nvPr>
            <p:ph type="title"/>
          </p:nvPr>
        </p:nvSpPr>
        <p:spPr/>
        <p:txBody>
          <a:bodyPr/>
          <a:lstStyle/>
          <a:p>
            <a:r>
              <a:rPr lang="en-US"/>
              <a:t>Translatable Excel layouts - example</a:t>
            </a:r>
            <a:endParaRPr lang="en-GB"/>
          </a:p>
        </p:txBody>
      </p:sp>
      <p:sp>
        <p:nvSpPr>
          <p:cNvPr id="7" name="Text Placeholder 6">
            <a:extLst>
              <a:ext uri="{FF2B5EF4-FFF2-40B4-BE49-F238E27FC236}">
                <a16:creationId xmlns:a16="http://schemas.microsoft.com/office/drawing/2014/main" id="{9E38277E-305A-E727-06CE-3F6F78F98A9A}"/>
              </a:ext>
            </a:extLst>
          </p:cNvPr>
          <p:cNvSpPr>
            <a:spLocks noGrp="1"/>
          </p:cNvSpPr>
          <p:nvPr>
            <p:ph type="body" sz="quarter" idx="16"/>
          </p:nvPr>
        </p:nvSpPr>
        <p:spPr/>
        <p:txBody>
          <a:bodyPr/>
          <a:lstStyle/>
          <a:p>
            <a:r>
              <a:rPr lang="da-DK"/>
              <a:t>Layout </a:t>
            </a:r>
            <a:r>
              <a:rPr lang="da-DK" err="1"/>
              <a:t>using</a:t>
            </a:r>
            <a:r>
              <a:rPr lang="da-DK"/>
              <a:t> $$ </a:t>
            </a:r>
            <a:r>
              <a:rPr lang="da-DK" err="1"/>
              <a:t>syntax</a:t>
            </a:r>
            <a:endParaRPr lang="en-GB"/>
          </a:p>
        </p:txBody>
      </p:sp>
      <p:sp>
        <p:nvSpPr>
          <p:cNvPr id="8" name="Text Placeholder 7">
            <a:extLst>
              <a:ext uri="{FF2B5EF4-FFF2-40B4-BE49-F238E27FC236}">
                <a16:creationId xmlns:a16="http://schemas.microsoft.com/office/drawing/2014/main" id="{A41D9154-004C-CC4D-E0F1-12F56B31E839}"/>
              </a:ext>
            </a:extLst>
          </p:cNvPr>
          <p:cNvSpPr>
            <a:spLocks noGrp="1"/>
          </p:cNvSpPr>
          <p:nvPr>
            <p:ph type="body" sz="quarter" idx="17"/>
          </p:nvPr>
        </p:nvSpPr>
        <p:spPr/>
        <p:txBody>
          <a:bodyPr/>
          <a:lstStyle/>
          <a:p>
            <a:r>
              <a:rPr lang="da-DK"/>
              <a:t>Report </a:t>
            </a:r>
            <a:r>
              <a:rPr lang="da-DK" err="1"/>
              <a:t>when</a:t>
            </a:r>
            <a:r>
              <a:rPr lang="da-DK"/>
              <a:t> user runs it</a:t>
            </a:r>
            <a:endParaRPr lang="en-GB"/>
          </a:p>
        </p:txBody>
      </p:sp>
      <p:pic>
        <p:nvPicPr>
          <p:cNvPr id="1026" name="Picture 2">
            <a:extLst>
              <a:ext uri="{FF2B5EF4-FFF2-40B4-BE49-F238E27FC236}">
                <a16:creationId xmlns:a16="http://schemas.microsoft.com/office/drawing/2014/main" id="{F65E6E9C-A455-64DB-4708-DB0168FE5E06}"/>
              </a:ext>
            </a:extLst>
          </p:cNvPr>
          <p:cNvPicPr>
            <a:picLocks noGrp="1" noChangeAspect="1" noChangeArrowheads="1"/>
          </p:cNvPicPr>
          <p:nvPr>
            <p:ph sz="quarter" idx="11"/>
          </p:nvPr>
        </p:nvPicPr>
        <p:blipFill>
          <a:blip r:embed="rId2" cstate="print">
            <a:extLst>
              <a:ext uri="{28A0092B-C50C-407E-A947-70E740481C1C}">
                <a14:useLocalDpi xmlns:a14="http://schemas.microsoft.com/office/drawing/2010/main" val="0"/>
              </a:ext>
            </a:extLst>
          </a:blip>
          <a:srcRect/>
          <a:stretch>
            <a:fillRect/>
          </a:stretch>
        </p:blipFill>
        <p:spPr bwMode="auto">
          <a:xfrm>
            <a:off x="784388" y="2081213"/>
            <a:ext cx="4824086" cy="4187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A81AD82-AB64-3EAD-011D-14C02311BD0D}"/>
              </a:ext>
            </a:extLst>
          </p:cNvPr>
          <p:cNvPicPr>
            <a:picLocks noGrp="1" noChangeAspect="1" noChangeArrowheads="1"/>
          </p:cNvPicPr>
          <p:nvPr>
            <p:ph sz="quarter" idx="13"/>
          </p:nvPr>
        </p:nvPicPr>
        <p:blipFill>
          <a:blip r:embed="rId3" cstate="print">
            <a:extLst>
              <a:ext uri="{28A0092B-C50C-407E-A947-70E740481C1C}">
                <a14:useLocalDpi xmlns:a14="http://schemas.microsoft.com/office/drawing/2010/main" val="0"/>
              </a:ext>
            </a:extLst>
          </a:blip>
          <a:srcRect/>
          <a:stretch>
            <a:fillRect/>
          </a:stretch>
        </p:blipFill>
        <p:spPr bwMode="auto">
          <a:xfrm>
            <a:off x="6737343" y="2081213"/>
            <a:ext cx="4529152" cy="41878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56B6DBF-E3E5-25D9-EEE5-CFF7C1125923}"/>
              </a:ext>
            </a:extLst>
          </p:cNvPr>
          <p:cNvSpPr/>
          <p:nvPr/>
        </p:nvSpPr>
        <p:spPr bwMode="auto">
          <a:xfrm>
            <a:off x="869092" y="2327189"/>
            <a:ext cx="823784" cy="23066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024FDD2C-F2C8-163D-E374-449CE0F6DC3A}"/>
              </a:ext>
            </a:extLst>
          </p:cNvPr>
          <p:cNvSpPr/>
          <p:nvPr/>
        </p:nvSpPr>
        <p:spPr bwMode="auto">
          <a:xfrm>
            <a:off x="6771503" y="2297184"/>
            <a:ext cx="823784" cy="23066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27AD7067-E072-7616-3590-F3422109E25F}"/>
              </a:ext>
            </a:extLst>
          </p:cNvPr>
          <p:cNvSpPr/>
          <p:nvPr/>
        </p:nvSpPr>
        <p:spPr bwMode="auto">
          <a:xfrm>
            <a:off x="2370265" y="2327189"/>
            <a:ext cx="2082285" cy="200655"/>
          </a:xfrm>
          <a:prstGeom prst="rect">
            <a:avLst/>
          </a:prstGeom>
          <a:noFill/>
          <a:ln w="19050">
            <a:solidFill>
              <a:srgbClr val="C0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5011408F-9197-CE17-CC1F-96A3F934E3DE}"/>
              </a:ext>
            </a:extLst>
          </p:cNvPr>
          <p:cNvSpPr/>
          <p:nvPr/>
        </p:nvSpPr>
        <p:spPr bwMode="auto">
          <a:xfrm>
            <a:off x="8169703" y="2312186"/>
            <a:ext cx="1942244" cy="183879"/>
          </a:xfrm>
          <a:prstGeom prst="rect">
            <a:avLst/>
          </a:prstGeom>
          <a:noFill/>
          <a:ln w="19050">
            <a:solidFill>
              <a:srgbClr val="C0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0666D20C-92B8-C1DF-8B7D-68C6B389F1DB}"/>
              </a:ext>
            </a:extLst>
          </p:cNvPr>
          <p:cNvSpPr/>
          <p:nvPr/>
        </p:nvSpPr>
        <p:spPr bwMode="auto">
          <a:xfrm>
            <a:off x="3721615" y="3969179"/>
            <a:ext cx="941001" cy="200655"/>
          </a:xfrm>
          <a:prstGeom prst="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857CE9AE-6DE2-BC68-1226-3A377F19FCDA}"/>
              </a:ext>
            </a:extLst>
          </p:cNvPr>
          <p:cNvSpPr/>
          <p:nvPr/>
        </p:nvSpPr>
        <p:spPr bwMode="auto">
          <a:xfrm>
            <a:off x="9319226" y="3816779"/>
            <a:ext cx="941001" cy="200655"/>
          </a:xfrm>
          <a:prstGeom prst="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57979DA-6CBE-4D05-B09F-02B5DD1632B0}"/>
              </a:ext>
            </a:extLst>
          </p:cNvPr>
          <p:cNvSpPr/>
          <p:nvPr/>
        </p:nvSpPr>
        <p:spPr bwMode="auto">
          <a:xfrm>
            <a:off x="1222375" y="5913309"/>
            <a:ext cx="1973905" cy="230660"/>
          </a:xfrm>
          <a:prstGeom prst="rect">
            <a:avLst/>
          </a:prstGeom>
          <a:noFill/>
          <a:ln w="19050">
            <a:solidFill>
              <a:srgbClr val="C00000"/>
            </a:solidFill>
            <a:prstDash val="lgDashDot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467F0212-E664-BA47-DB7C-6AE01F07CC76}"/>
              </a:ext>
            </a:extLst>
          </p:cNvPr>
          <p:cNvSpPr/>
          <p:nvPr/>
        </p:nvSpPr>
        <p:spPr bwMode="auto">
          <a:xfrm>
            <a:off x="7223641" y="5913309"/>
            <a:ext cx="1483754" cy="230660"/>
          </a:xfrm>
          <a:prstGeom prst="rect">
            <a:avLst/>
          </a:prstGeom>
          <a:noFill/>
          <a:ln w="19050">
            <a:solidFill>
              <a:srgbClr val="C00000"/>
            </a:solidFill>
            <a:prstDash val="lgDashDot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2667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0-#ppt_h/2"/>
                                          </p:val>
                                        </p:tav>
                                        <p:tav tm="100000">
                                          <p:val>
                                            <p:strVal val="#ppt_y"/>
                                          </p:val>
                                        </p:tav>
                                      </p:tavLst>
                                    </p:anim>
                                  </p:childTnLst>
                                </p:cTn>
                              </p:par>
                            </p:childTnLst>
                          </p:cTn>
                        </p:par>
                        <p:par>
                          <p:cTn id="20" fill="hold">
                            <p:stCondLst>
                              <p:cond delay="500"/>
                            </p:stCondLst>
                            <p:childTnLst>
                              <p:par>
                                <p:cTn id="21" presetID="2" presetClass="entr" presetSubtype="1"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1+#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 presetClass="entr" presetSubtype="2" fill="hold" grpId="0" nodeType="afterEffect">
                                  <p:stCondLst>
                                    <p:cond delay="30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1+#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ppt_x"/>
                                          </p:val>
                                        </p:tav>
                                        <p:tav tm="100000">
                                          <p:val>
                                            <p:strVal val="#ppt_x"/>
                                          </p:val>
                                        </p:tav>
                                      </p:tavLst>
                                    </p:anim>
                                    <p:anim calcmode="lin" valueType="num">
                                      <p:cBhvr additive="base">
                                        <p:cTn id="41" dur="500" fill="hold"/>
                                        <p:tgtEl>
                                          <p:spTgt spid="17"/>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ID="2" presetClass="entr" presetSubtype="4"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A49BF7-A245-E648-BE8F-705B727ADBA4}"/>
              </a:ext>
            </a:extLst>
          </p:cNvPr>
          <p:cNvSpPr>
            <a:spLocks noGrp="1"/>
          </p:cNvSpPr>
          <p:nvPr>
            <p:ph type="title"/>
          </p:nvPr>
        </p:nvSpPr>
        <p:spPr>
          <a:xfrm>
            <a:off x="585215" y="2537210"/>
            <a:ext cx="9901201" cy="997196"/>
          </a:xfrm>
        </p:spPr>
        <p:txBody>
          <a:bodyPr/>
          <a:lstStyle/>
          <a:p>
            <a:r>
              <a:rPr lang="en-GB" dirty="0"/>
              <a:t>Calling Business Central APIs from Excel reports</a:t>
            </a:r>
          </a:p>
        </p:txBody>
      </p:sp>
    </p:spTree>
    <p:extLst>
      <p:ext uri="{BB962C8B-B14F-4D97-AF65-F5344CB8AC3E}">
        <p14:creationId xmlns:p14="http://schemas.microsoft.com/office/powerpoint/2010/main" val="215686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0C34-CD36-8415-5A6A-B1FE1E54103D}"/>
              </a:ext>
            </a:extLst>
          </p:cNvPr>
          <p:cNvSpPr>
            <a:spLocks noGrp="1"/>
          </p:cNvSpPr>
          <p:nvPr>
            <p:ph type="title"/>
          </p:nvPr>
        </p:nvSpPr>
        <p:spPr>
          <a:xfrm>
            <a:off x="585216" y="2309812"/>
            <a:ext cx="3182027" cy="1107996"/>
          </a:xfrm>
        </p:spPr>
        <p:txBody>
          <a:bodyPr/>
          <a:lstStyle/>
          <a:p>
            <a:r>
              <a:rPr lang="en-US" dirty="0"/>
              <a:t>Call APIs from Excel reports</a:t>
            </a:r>
            <a:endParaRPr lang="en-DK" dirty="0"/>
          </a:p>
        </p:txBody>
      </p:sp>
      <p:sp>
        <p:nvSpPr>
          <p:cNvPr id="3" name="Text Placeholder 2">
            <a:extLst>
              <a:ext uri="{FF2B5EF4-FFF2-40B4-BE49-F238E27FC236}">
                <a16:creationId xmlns:a16="http://schemas.microsoft.com/office/drawing/2014/main" id="{71DA9A22-DB18-3FE1-3459-AE3CAA0BD6F5}"/>
              </a:ext>
            </a:extLst>
          </p:cNvPr>
          <p:cNvSpPr>
            <a:spLocks noGrp="1"/>
          </p:cNvSpPr>
          <p:nvPr>
            <p:ph type="body" sz="quarter" idx="11"/>
          </p:nvPr>
        </p:nvSpPr>
        <p:spPr>
          <a:xfrm>
            <a:off x="4356100" y="2309812"/>
            <a:ext cx="7253288" cy="3831818"/>
          </a:xfrm>
        </p:spPr>
        <p:txBody>
          <a:bodyPr/>
          <a:lstStyle/>
          <a:p>
            <a:pPr marL="0" indent="0">
              <a:buNone/>
            </a:pPr>
            <a:r>
              <a:rPr lang="da-DK" dirty="0"/>
              <a:t>Any API URI has </a:t>
            </a:r>
            <a:r>
              <a:rPr lang="da-DK" dirty="0" err="1"/>
              <a:t>this</a:t>
            </a:r>
            <a:r>
              <a:rPr lang="da-DK" dirty="0"/>
              <a:t> </a:t>
            </a:r>
            <a:r>
              <a:rPr lang="da-DK" dirty="0" err="1"/>
              <a:t>structure</a:t>
            </a:r>
            <a:r>
              <a:rPr lang="da-DK" dirty="0"/>
              <a:t>:</a:t>
            </a:r>
          </a:p>
          <a:p>
            <a:pPr marL="0" indent="0">
              <a:buNone/>
            </a:pPr>
            <a:endParaRPr lang="da-DK" dirty="0"/>
          </a:p>
          <a:p>
            <a:pPr marL="0" indent="0">
              <a:buNone/>
            </a:pPr>
            <a:r>
              <a:rPr lang="en-US" dirty="0"/>
              <a:t>https://api.businesscentral.dynamics.com/v2.0/</a:t>
            </a:r>
            <a:r>
              <a:rPr lang="en-US" dirty="0">
                <a:solidFill>
                  <a:schemeClr val="accent1"/>
                </a:solidFill>
              </a:rPr>
              <a:t>environment name</a:t>
            </a:r>
            <a:r>
              <a:rPr lang="en-US" dirty="0"/>
              <a:t>/</a:t>
            </a:r>
            <a:r>
              <a:rPr lang="en-US" dirty="0" err="1"/>
              <a:t>api</a:t>
            </a:r>
            <a:r>
              <a:rPr lang="en-US" dirty="0"/>
              <a:t>/v2.0</a:t>
            </a:r>
          </a:p>
          <a:p>
            <a:pPr marL="0" indent="0">
              <a:buNone/>
            </a:pPr>
            <a:endParaRPr lang="en-US" dirty="0"/>
          </a:p>
          <a:p>
            <a:pPr marL="0" indent="0">
              <a:buNone/>
            </a:pPr>
            <a:r>
              <a:rPr lang="en-US" dirty="0"/>
              <a:t>And then each API adds</a:t>
            </a:r>
          </a:p>
          <a:p>
            <a:pPr marL="0" indent="0">
              <a:buNone/>
            </a:pPr>
            <a:r>
              <a:rPr lang="da-DK" dirty="0"/>
              <a:t>/</a:t>
            </a:r>
            <a:r>
              <a:rPr lang="da-DK" dirty="0" err="1"/>
              <a:t>companies</a:t>
            </a:r>
            <a:r>
              <a:rPr lang="da-DK" dirty="0"/>
              <a:t>({id})/</a:t>
            </a:r>
            <a:r>
              <a:rPr lang="da-DK" dirty="0" err="1"/>
              <a:t>agedAccountsPayables</a:t>
            </a:r>
            <a:endParaRPr lang="da-DK" dirty="0"/>
          </a:p>
        </p:txBody>
      </p:sp>
      <p:grpSp>
        <p:nvGrpSpPr>
          <p:cNvPr id="4" name="Group 3">
            <a:extLst>
              <a:ext uri="{FF2B5EF4-FFF2-40B4-BE49-F238E27FC236}">
                <a16:creationId xmlns:a16="http://schemas.microsoft.com/office/drawing/2014/main" id="{45FA6B91-9773-3F3B-50F9-519759B3A051}"/>
              </a:ext>
            </a:extLst>
          </p:cNvPr>
          <p:cNvGrpSpPr/>
          <p:nvPr/>
        </p:nvGrpSpPr>
        <p:grpSpPr>
          <a:xfrm>
            <a:off x="11189906" y="0"/>
            <a:ext cx="1139156" cy="492443"/>
            <a:chOff x="6843588" y="691933"/>
            <a:chExt cx="1139156" cy="492443"/>
          </a:xfrm>
        </p:grpSpPr>
        <p:pic>
          <p:nvPicPr>
            <p:cNvPr id="5" name="Graphic 4" descr="Wave with solid fill">
              <a:extLst>
                <a:ext uri="{FF2B5EF4-FFF2-40B4-BE49-F238E27FC236}">
                  <a16:creationId xmlns:a16="http://schemas.microsoft.com/office/drawing/2014/main" id="{55F2C78E-AEBA-B6F1-B80F-B2F5DD52B6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3588" y="718752"/>
              <a:ext cx="697294" cy="438806"/>
            </a:xfrm>
            <a:prstGeom prst="rect">
              <a:avLst/>
            </a:prstGeom>
          </p:spPr>
        </p:pic>
        <p:sp>
          <p:nvSpPr>
            <p:cNvPr id="6" name="TextBox 5">
              <a:extLst>
                <a:ext uri="{FF2B5EF4-FFF2-40B4-BE49-F238E27FC236}">
                  <a16:creationId xmlns:a16="http://schemas.microsoft.com/office/drawing/2014/main" id="{E005E2FE-E46E-57A9-51E9-91E8FF1A4858}"/>
                </a:ext>
              </a:extLst>
            </p:cNvPr>
            <p:cNvSpPr txBox="1"/>
            <p:nvPr/>
          </p:nvSpPr>
          <p:spPr>
            <a:xfrm>
              <a:off x="7519058" y="691933"/>
              <a:ext cx="463686"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000000"/>
                  </a:solidFill>
                  <a:effectLst/>
                  <a:uLnTx/>
                  <a:uFillTx/>
                  <a:latin typeface="Segoe UI"/>
                  <a:ea typeface="+mn-ea"/>
                  <a:cs typeface="+mn-cs"/>
                </a:rPr>
                <a:t>2</a:t>
              </a:r>
              <a:endParaRPr kumimoji="0" lang="en-DK" sz="32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056378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9F3635-2449-2B1F-9C16-EBD0AE4AE557}"/>
              </a:ext>
            </a:extLst>
          </p:cNvPr>
          <p:cNvPicPr>
            <a:picLocks noChangeAspect="1"/>
          </p:cNvPicPr>
          <p:nvPr/>
        </p:nvPicPr>
        <p:blipFill>
          <a:blip r:embed="rId2"/>
          <a:srcRect/>
          <a:stretch/>
        </p:blipFill>
        <p:spPr>
          <a:xfrm>
            <a:off x="105166" y="2489759"/>
            <a:ext cx="11763783" cy="1790141"/>
          </a:xfrm>
          <a:prstGeom prst="rect">
            <a:avLst/>
          </a:prstGeom>
        </p:spPr>
      </p:pic>
      <p:sp>
        <p:nvSpPr>
          <p:cNvPr id="4" name="Title 3">
            <a:extLst>
              <a:ext uri="{FF2B5EF4-FFF2-40B4-BE49-F238E27FC236}">
                <a16:creationId xmlns:a16="http://schemas.microsoft.com/office/drawing/2014/main" id="{409309B4-C201-A16F-1A6B-59569D2B1D92}"/>
              </a:ext>
            </a:extLst>
          </p:cNvPr>
          <p:cNvSpPr>
            <a:spLocks noGrp="1"/>
          </p:cNvSpPr>
          <p:nvPr>
            <p:ph type="title"/>
          </p:nvPr>
        </p:nvSpPr>
        <p:spPr>
          <a:xfrm>
            <a:off x="98112" y="218303"/>
            <a:ext cx="10488993" cy="553998"/>
          </a:xfrm>
        </p:spPr>
        <p:txBody>
          <a:bodyPr/>
          <a:lstStyle/>
          <a:p>
            <a:r>
              <a:rPr lang="da-DK" dirty="0"/>
              <a:t>On the Report Metadata </a:t>
            </a:r>
            <a:r>
              <a:rPr lang="da-DK" dirty="0" err="1"/>
              <a:t>worksheet</a:t>
            </a:r>
            <a:r>
              <a:rPr lang="da-DK" dirty="0"/>
              <a:t>…</a:t>
            </a:r>
            <a:endParaRPr lang="en-GB" dirty="0"/>
          </a:p>
        </p:txBody>
      </p:sp>
      <p:sp>
        <p:nvSpPr>
          <p:cNvPr id="9" name="Callout: Line 8">
            <a:extLst>
              <a:ext uri="{FF2B5EF4-FFF2-40B4-BE49-F238E27FC236}">
                <a16:creationId xmlns:a16="http://schemas.microsoft.com/office/drawing/2014/main" id="{D00A4860-DEFA-965F-BB09-4E42A041234E}"/>
              </a:ext>
            </a:extLst>
          </p:cNvPr>
          <p:cNvSpPr/>
          <p:nvPr/>
        </p:nvSpPr>
        <p:spPr>
          <a:xfrm>
            <a:off x="6445972" y="5109690"/>
            <a:ext cx="5289264" cy="830997"/>
          </a:xfrm>
          <a:prstGeom prst="borderCallout1">
            <a:avLst>
              <a:gd name="adj1" fmla="val -5344"/>
              <a:gd name="adj2" fmla="val 39475"/>
              <a:gd name="adj3" fmla="val -236597"/>
              <a:gd name="adj4" fmla="val -24676"/>
            </a:avLst>
          </a:prstGeom>
          <a:solidFill>
            <a:schemeClr val="accent1">
              <a:lumMod val="40000"/>
              <a:lumOff val="60000"/>
              <a:alpha val="35000"/>
            </a:schemeClr>
          </a:solidFill>
          <a:ln w="31750">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Segoe UI"/>
                <a:ea typeface="+mn-ea"/>
                <a:cs typeface="+mn-cs"/>
              </a:rPr>
              <a:t>Runtime metadata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da-DK" sz="1600" b="1" i="0" u="none" strike="noStrike" kern="1200" cap="none" spc="0" normalizeH="0" baseline="0" noProof="0" dirty="0">
                <a:ln>
                  <a:noFill/>
                </a:ln>
                <a:solidFill>
                  <a:prstClr val="black"/>
                </a:solidFill>
                <a:effectLst/>
                <a:uLnTx/>
                <a:uFillTx/>
                <a:latin typeface="Segoe UI"/>
                <a:ea typeface="+mn-ea"/>
                <a:cs typeface="+mn-cs"/>
              </a:rPr>
              <a:t>Enables API </a:t>
            </a:r>
            <a:r>
              <a:rPr kumimoji="0" lang="da-DK" sz="1600" b="1" i="0" u="none" strike="noStrike" kern="1200" cap="none" spc="0" normalizeH="0" baseline="0" noProof="0" dirty="0" err="1">
                <a:ln>
                  <a:noFill/>
                </a:ln>
                <a:solidFill>
                  <a:prstClr val="black"/>
                </a:solidFill>
                <a:effectLst/>
                <a:uLnTx/>
                <a:uFillTx/>
                <a:latin typeface="Segoe UI"/>
                <a:ea typeface="+mn-ea"/>
                <a:cs typeface="+mn-cs"/>
              </a:rPr>
              <a:t>based</a:t>
            </a:r>
            <a:r>
              <a:rPr kumimoji="0" lang="da-DK" sz="1600" b="1" i="0" u="none" strike="noStrike" kern="1200" cap="none" spc="0" normalizeH="0" baseline="0" noProof="0" dirty="0">
                <a:ln>
                  <a:noFill/>
                </a:ln>
                <a:solidFill>
                  <a:prstClr val="black"/>
                </a:solidFill>
                <a:effectLst/>
                <a:uLnTx/>
                <a:uFillTx/>
                <a:latin typeface="Segoe UI"/>
                <a:ea typeface="+mn-ea"/>
                <a:cs typeface="+mn-cs"/>
              </a:rPr>
              <a:t> (</a:t>
            </a:r>
            <a:r>
              <a:rPr kumimoji="0" lang="da-DK" sz="1600" b="1" i="0" u="none" strike="noStrike" kern="1200" cap="none" spc="0" normalizeH="0" baseline="0" noProof="0" dirty="0" err="1">
                <a:ln>
                  <a:noFill/>
                </a:ln>
                <a:solidFill>
                  <a:prstClr val="black"/>
                </a:solidFill>
                <a:effectLst/>
                <a:uLnTx/>
                <a:uFillTx/>
                <a:latin typeface="Segoe UI"/>
                <a:ea typeface="+mn-ea"/>
                <a:cs typeface="+mn-cs"/>
              </a:rPr>
              <a:t>refreshable</a:t>
            </a:r>
            <a:r>
              <a:rPr kumimoji="0" lang="da-DK" sz="1600" b="1" i="0" u="none" strike="noStrike" kern="1200" cap="none" spc="0" normalizeH="0" baseline="0" noProof="0" dirty="0">
                <a:ln>
                  <a:noFill/>
                </a:ln>
                <a:solidFill>
                  <a:prstClr val="black"/>
                </a:solidFill>
                <a:effectLst/>
                <a:uLnTx/>
                <a:uFillTx/>
                <a:latin typeface="Segoe UI"/>
                <a:ea typeface="+mn-ea"/>
                <a:cs typeface="+mn-cs"/>
              </a:rPr>
              <a:t>) Excel </a:t>
            </a:r>
            <a:r>
              <a:rPr kumimoji="0" lang="da-DK" sz="1600" b="1" i="0" u="none" strike="noStrike" kern="1200" cap="none" spc="0" normalizeH="0" baseline="0" noProof="0" dirty="0" err="1">
                <a:ln>
                  <a:noFill/>
                </a:ln>
                <a:solidFill>
                  <a:prstClr val="black"/>
                </a:solidFill>
                <a:effectLst/>
                <a:uLnTx/>
                <a:uFillTx/>
                <a:latin typeface="Segoe UI"/>
                <a:ea typeface="+mn-ea"/>
                <a:cs typeface="+mn-cs"/>
              </a:rPr>
              <a:t>reports</a:t>
            </a:r>
            <a:endParaRPr kumimoji="0" lang="da-DK" sz="16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0984651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465530-6B9C-E5F7-050E-BCB751319C55}"/>
              </a:ext>
            </a:extLst>
          </p:cNvPr>
          <p:cNvPicPr>
            <a:picLocks noChangeAspect="1"/>
          </p:cNvPicPr>
          <p:nvPr/>
        </p:nvPicPr>
        <p:blipFill>
          <a:blip r:embed="rId3"/>
          <a:srcRect/>
          <a:stretch/>
        </p:blipFill>
        <p:spPr>
          <a:xfrm>
            <a:off x="3516351" y="762001"/>
            <a:ext cx="8586499" cy="5991992"/>
          </a:xfrm>
          <a:prstGeom prst="rect">
            <a:avLst/>
          </a:prstGeom>
        </p:spPr>
      </p:pic>
      <p:sp>
        <p:nvSpPr>
          <p:cNvPr id="6" name="Title 5">
            <a:extLst>
              <a:ext uri="{FF2B5EF4-FFF2-40B4-BE49-F238E27FC236}">
                <a16:creationId xmlns:a16="http://schemas.microsoft.com/office/drawing/2014/main" id="{3F84AFDC-AAC4-FD3B-C940-78B48AAEF252}"/>
              </a:ext>
            </a:extLst>
          </p:cNvPr>
          <p:cNvSpPr>
            <a:spLocks noGrp="1"/>
          </p:cNvSpPr>
          <p:nvPr>
            <p:ph type="title"/>
          </p:nvPr>
        </p:nvSpPr>
        <p:spPr>
          <a:xfrm>
            <a:off x="323911" y="2875002"/>
            <a:ext cx="3034667" cy="1107996"/>
          </a:xfrm>
        </p:spPr>
        <p:txBody>
          <a:bodyPr/>
          <a:lstStyle/>
          <a:p>
            <a:r>
              <a:rPr lang="da-DK" dirty="0"/>
              <a:t>In Excel </a:t>
            </a:r>
            <a:r>
              <a:rPr lang="da-DK" dirty="0" err="1"/>
              <a:t>PowerQuery</a:t>
            </a:r>
            <a:r>
              <a:rPr lang="da-DK" dirty="0"/>
              <a:t>…</a:t>
            </a:r>
            <a:endParaRPr lang="en-GB" dirty="0"/>
          </a:p>
        </p:txBody>
      </p:sp>
    </p:spTree>
    <p:extLst>
      <p:ext uri="{BB962C8B-B14F-4D97-AF65-F5344CB8AC3E}">
        <p14:creationId xmlns:p14="http://schemas.microsoft.com/office/powerpoint/2010/main" val="15576918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06931-FEAC-2EDD-73C9-40B386AC5356}"/>
              </a:ext>
            </a:extLst>
          </p:cNvPr>
          <p:cNvSpPr>
            <a:spLocks noGrp="1"/>
          </p:cNvSpPr>
          <p:nvPr>
            <p:ph type="title"/>
          </p:nvPr>
        </p:nvSpPr>
        <p:spPr>
          <a:xfrm>
            <a:off x="588264" y="2875002"/>
            <a:ext cx="4127692" cy="1107996"/>
          </a:xfrm>
        </p:spPr>
        <p:txBody>
          <a:bodyPr/>
          <a:lstStyle/>
          <a:p>
            <a:r>
              <a:rPr lang="da-DK" dirty="0"/>
              <a:t>In </a:t>
            </a:r>
            <a:r>
              <a:rPr lang="da-DK" dirty="0" err="1"/>
              <a:t>PowerQuery</a:t>
            </a:r>
            <a:r>
              <a:rPr lang="da-DK" dirty="0"/>
              <a:t> </a:t>
            </a:r>
            <a:br>
              <a:rPr lang="da-DK" dirty="0"/>
            </a:br>
            <a:r>
              <a:rPr lang="da-DK" dirty="0"/>
              <a:t>Advanced Editor</a:t>
            </a:r>
            <a:endParaRPr lang="en-GB" dirty="0"/>
          </a:p>
        </p:txBody>
      </p:sp>
      <p:pic>
        <p:nvPicPr>
          <p:cNvPr id="4" name="Picture 3">
            <a:extLst>
              <a:ext uri="{FF2B5EF4-FFF2-40B4-BE49-F238E27FC236}">
                <a16:creationId xmlns:a16="http://schemas.microsoft.com/office/drawing/2014/main" id="{4554B389-91B7-AB15-DF54-15B06A771DF4}"/>
              </a:ext>
            </a:extLst>
          </p:cNvPr>
          <p:cNvPicPr>
            <a:picLocks noChangeAspect="1"/>
          </p:cNvPicPr>
          <p:nvPr/>
        </p:nvPicPr>
        <p:blipFill>
          <a:blip r:embed="rId2"/>
          <a:stretch>
            <a:fillRect/>
          </a:stretch>
        </p:blipFill>
        <p:spPr>
          <a:xfrm>
            <a:off x="4195234" y="607338"/>
            <a:ext cx="7921872" cy="5978446"/>
          </a:xfrm>
          <a:prstGeom prst="rect">
            <a:avLst/>
          </a:prstGeom>
        </p:spPr>
      </p:pic>
    </p:spTree>
    <p:extLst>
      <p:ext uri="{BB962C8B-B14F-4D97-AF65-F5344CB8AC3E}">
        <p14:creationId xmlns:p14="http://schemas.microsoft.com/office/powerpoint/2010/main" val="42098199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A49BF7-A245-E648-BE8F-705B727ADBA4}"/>
              </a:ext>
            </a:extLst>
          </p:cNvPr>
          <p:cNvSpPr>
            <a:spLocks noGrp="1"/>
          </p:cNvSpPr>
          <p:nvPr>
            <p:ph type="title"/>
          </p:nvPr>
        </p:nvSpPr>
        <p:spPr>
          <a:xfrm>
            <a:off x="585215" y="3035808"/>
            <a:ext cx="9901201" cy="498598"/>
          </a:xfrm>
        </p:spPr>
        <p:txBody>
          <a:bodyPr/>
          <a:lstStyle/>
          <a:p>
            <a:r>
              <a:rPr lang="en-GB" dirty="0"/>
              <a:t>New Excel reports in the base app (preview)</a:t>
            </a:r>
          </a:p>
        </p:txBody>
      </p:sp>
    </p:spTree>
    <p:extLst>
      <p:ext uri="{BB962C8B-B14F-4D97-AF65-F5344CB8AC3E}">
        <p14:creationId xmlns:p14="http://schemas.microsoft.com/office/powerpoint/2010/main" val="38828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921033-C6B0-74B5-0D01-51B289683318}"/>
              </a:ext>
            </a:extLst>
          </p:cNvPr>
          <p:cNvPicPr>
            <a:picLocks noChangeAspect="1"/>
          </p:cNvPicPr>
          <p:nvPr/>
        </p:nvPicPr>
        <p:blipFill rotWithShape="1">
          <a:blip r:embed="rId2"/>
          <a:srcRect t="761" b="761"/>
          <a:stretch/>
        </p:blipFill>
        <p:spPr>
          <a:xfrm>
            <a:off x="20" y="10"/>
            <a:ext cx="12191980" cy="6857990"/>
          </a:xfrm>
          <a:prstGeom prst="rect">
            <a:avLst/>
          </a:prstGeom>
          <a:noFill/>
        </p:spPr>
      </p:pic>
      <p:sp>
        <p:nvSpPr>
          <p:cNvPr id="4" name="Rectangle 3">
            <a:extLst>
              <a:ext uri="{FF2B5EF4-FFF2-40B4-BE49-F238E27FC236}">
                <a16:creationId xmlns:a16="http://schemas.microsoft.com/office/drawing/2014/main" id="{105ECA0D-A7A2-BB6B-C10A-ED02203B2412}"/>
              </a:ext>
            </a:extLst>
          </p:cNvPr>
          <p:cNvSpPr/>
          <p:nvPr/>
        </p:nvSpPr>
        <p:spPr bwMode="auto">
          <a:xfrm>
            <a:off x="8525321" y="3735421"/>
            <a:ext cx="1937750" cy="2206233"/>
          </a:xfrm>
          <a:prstGeom prst="rect">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223354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4921033-C6B0-74B5-0D01-51B289683318}"/>
              </a:ext>
            </a:extLst>
          </p:cNvPr>
          <p:cNvPicPr>
            <a:picLocks noChangeAspect="1"/>
          </p:cNvPicPr>
          <p:nvPr/>
        </p:nvPicPr>
        <p:blipFill rotWithShape="1">
          <a:blip r:embed="rId2"/>
          <a:srcRect b="2174"/>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BCC90D40-E3FC-91CD-CAB8-7CB77A524480}"/>
              </a:ext>
            </a:extLst>
          </p:cNvPr>
          <p:cNvSpPr/>
          <p:nvPr/>
        </p:nvSpPr>
        <p:spPr bwMode="auto">
          <a:xfrm>
            <a:off x="6311306" y="5381341"/>
            <a:ext cx="1937750" cy="2206233"/>
          </a:xfrm>
          <a:prstGeom prst="rect">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46EE3666-E287-EBE0-F4FB-4DEC7C07EDA4}"/>
              </a:ext>
            </a:extLst>
          </p:cNvPr>
          <p:cNvSpPr/>
          <p:nvPr/>
        </p:nvSpPr>
        <p:spPr bwMode="auto">
          <a:xfrm>
            <a:off x="4587565" y="361870"/>
            <a:ext cx="1357981" cy="342414"/>
          </a:xfrm>
          <a:prstGeom prst="rect">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149333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992FF-F985-DB70-B424-E176E1B9BA40}"/>
              </a:ext>
            </a:extLst>
          </p:cNvPr>
          <p:cNvSpPr>
            <a:spLocks noGrp="1"/>
          </p:cNvSpPr>
          <p:nvPr>
            <p:ph type="title"/>
          </p:nvPr>
        </p:nvSpPr>
        <p:spPr>
          <a:xfrm>
            <a:off x="585216" y="3033223"/>
            <a:ext cx="9144000" cy="498598"/>
          </a:xfrm>
        </p:spPr>
        <p:txBody>
          <a:bodyPr/>
          <a:lstStyle/>
          <a:p>
            <a:r>
              <a:rPr lang="da-DK" dirty="0"/>
              <a:t>Demo</a:t>
            </a:r>
            <a:endParaRPr lang="en-GB" dirty="0"/>
          </a:p>
        </p:txBody>
      </p:sp>
      <p:sp>
        <p:nvSpPr>
          <p:cNvPr id="5" name="Text Placeholder 4">
            <a:extLst>
              <a:ext uri="{FF2B5EF4-FFF2-40B4-BE49-F238E27FC236}">
                <a16:creationId xmlns:a16="http://schemas.microsoft.com/office/drawing/2014/main" id="{429B8C0F-EE59-F2AD-F952-38F9519817B7}"/>
              </a:ext>
            </a:extLst>
          </p:cNvPr>
          <p:cNvSpPr>
            <a:spLocks noGrp="1"/>
          </p:cNvSpPr>
          <p:nvPr>
            <p:ph type="body" sz="quarter" idx="12"/>
          </p:nvPr>
        </p:nvSpPr>
        <p:spPr/>
        <p:txBody>
          <a:bodyPr/>
          <a:lstStyle/>
          <a:p>
            <a:r>
              <a:rPr lang="da-DK" dirty="0"/>
              <a:t>New Excel </a:t>
            </a:r>
            <a:r>
              <a:rPr lang="da-DK" dirty="0" err="1"/>
              <a:t>reports</a:t>
            </a:r>
            <a:endParaRPr lang="en-GB" dirty="0"/>
          </a:p>
        </p:txBody>
      </p:sp>
    </p:spTree>
    <p:extLst>
      <p:ext uri="{BB962C8B-B14F-4D97-AF65-F5344CB8AC3E}">
        <p14:creationId xmlns:p14="http://schemas.microsoft.com/office/powerpoint/2010/main" val="112229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91E90C-16E7-42C3-96D0-337EFCB21E4A}"/>
              </a:ext>
            </a:extLst>
          </p:cNvPr>
          <p:cNvSpPr>
            <a:spLocks noGrp="1"/>
          </p:cNvSpPr>
          <p:nvPr>
            <p:ph type="title"/>
          </p:nvPr>
        </p:nvSpPr>
        <p:spPr>
          <a:xfrm>
            <a:off x="588263" y="3152001"/>
            <a:ext cx="2053337" cy="553998"/>
          </a:xfrm>
        </p:spPr>
        <p:txBody>
          <a:bodyPr/>
          <a:lstStyle/>
          <a:p>
            <a:r>
              <a:rPr lang="en-US"/>
              <a:t>Agenda</a:t>
            </a:r>
            <a:endParaRPr lang="en-US" dirty="0"/>
          </a:p>
        </p:txBody>
      </p:sp>
      <p:sp>
        <p:nvSpPr>
          <p:cNvPr id="6" name="Text Placeholder 5">
            <a:extLst>
              <a:ext uri="{FF2B5EF4-FFF2-40B4-BE49-F238E27FC236}">
                <a16:creationId xmlns:a16="http://schemas.microsoft.com/office/drawing/2014/main" id="{460D15DF-EF97-44E8-BCDF-D3F111A97291}"/>
              </a:ext>
            </a:extLst>
          </p:cNvPr>
          <p:cNvSpPr>
            <a:spLocks noGrp="1"/>
          </p:cNvSpPr>
          <p:nvPr>
            <p:ph type="body" sz="quarter" idx="10"/>
          </p:nvPr>
        </p:nvSpPr>
        <p:spPr>
          <a:xfrm>
            <a:off x="4165599" y="2044005"/>
            <a:ext cx="7970629" cy="2769989"/>
          </a:xfrm>
        </p:spPr>
        <p:txBody>
          <a:bodyPr/>
          <a:lstStyle/>
          <a:p>
            <a:pPr marL="0" indent="0">
              <a:buNone/>
            </a:pPr>
            <a:r>
              <a:rPr lang="en-US" dirty="0"/>
              <a:t>New reporting features in 2024 release wave 1 </a:t>
            </a:r>
          </a:p>
          <a:p>
            <a:r>
              <a:rPr lang="en-US" dirty="0"/>
              <a:t>Translatable Excel reports</a:t>
            </a:r>
          </a:p>
          <a:p>
            <a:r>
              <a:rPr lang="en-US" dirty="0"/>
              <a:t>Calling Business Central APIs from Excel reports</a:t>
            </a:r>
          </a:p>
          <a:p>
            <a:r>
              <a:rPr lang="en-US" dirty="0"/>
              <a:t>New Excel reports in Business Central (preview)</a:t>
            </a:r>
          </a:p>
          <a:p>
            <a:r>
              <a:rPr lang="en-US" dirty="0"/>
              <a:t>Excel copilot (preview) on Business Central data</a:t>
            </a:r>
          </a:p>
        </p:txBody>
      </p:sp>
    </p:spTree>
    <p:extLst>
      <p:ext uri="{BB962C8B-B14F-4D97-AF65-F5344CB8AC3E}">
        <p14:creationId xmlns:p14="http://schemas.microsoft.com/office/powerpoint/2010/main" val="42691869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A49BF7-A245-E648-BE8F-705B727ADBA4}"/>
              </a:ext>
            </a:extLst>
          </p:cNvPr>
          <p:cNvSpPr>
            <a:spLocks noGrp="1"/>
          </p:cNvSpPr>
          <p:nvPr>
            <p:ph type="title"/>
          </p:nvPr>
        </p:nvSpPr>
        <p:spPr>
          <a:xfrm>
            <a:off x="585215" y="3035808"/>
            <a:ext cx="9901201" cy="498598"/>
          </a:xfrm>
        </p:spPr>
        <p:txBody>
          <a:bodyPr/>
          <a:lstStyle/>
          <a:p>
            <a:r>
              <a:rPr lang="en-US" dirty="0"/>
              <a:t>Excel copilot (preview) on Business Central data</a:t>
            </a:r>
          </a:p>
        </p:txBody>
      </p:sp>
    </p:spTree>
    <p:extLst>
      <p:ext uri="{BB962C8B-B14F-4D97-AF65-F5344CB8AC3E}">
        <p14:creationId xmlns:p14="http://schemas.microsoft.com/office/powerpoint/2010/main" val="19334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with text and a green and white background&#10;&#10;Description automatically generated with medium confidence">
            <a:extLst>
              <a:ext uri="{FF2B5EF4-FFF2-40B4-BE49-F238E27FC236}">
                <a16:creationId xmlns:a16="http://schemas.microsoft.com/office/drawing/2014/main" id="{2DCF5762-395A-47D9-FF14-AD3D9C21DBD9}"/>
              </a:ext>
            </a:extLst>
          </p:cNvPr>
          <p:cNvPicPr>
            <a:picLocks noChangeAspect="1"/>
          </p:cNvPicPr>
          <p:nvPr/>
        </p:nvPicPr>
        <p:blipFill rotWithShape="1">
          <a:blip r:embed="rId3"/>
          <a:srcRect l="11111"/>
          <a:stretch/>
        </p:blipFill>
        <p:spPr>
          <a:xfrm>
            <a:off x="20" y="10"/>
            <a:ext cx="12191980" cy="6857990"/>
          </a:xfrm>
          <a:prstGeom prst="rect">
            <a:avLst/>
          </a:prstGeom>
          <a:noFill/>
        </p:spPr>
      </p:pic>
    </p:spTree>
    <p:extLst>
      <p:ext uri="{BB962C8B-B14F-4D97-AF65-F5344CB8AC3E}">
        <p14:creationId xmlns:p14="http://schemas.microsoft.com/office/powerpoint/2010/main" val="31065391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C8A88A-8D39-9F1B-64CB-A324020C3146}"/>
              </a:ext>
            </a:extLst>
          </p:cNvPr>
          <p:cNvSpPr>
            <a:spLocks noGrp="1"/>
          </p:cNvSpPr>
          <p:nvPr>
            <p:ph type="title"/>
          </p:nvPr>
        </p:nvSpPr>
        <p:spPr>
          <a:xfrm>
            <a:off x="588263" y="585788"/>
            <a:ext cx="4159950" cy="5683249"/>
          </a:xfrm>
        </p:spPr>
        <p:txBody>
          <a:bodyPr wrap="square" anchor="ctr">
            <a:normAutofit/>
          </a:bodyPr>
          <a:lstStyle/>
          <a:p>
            <a:r>
              <a:rPr lang="en-US" b="1" i="0">
                <a:effectLst/>
                <a:highlight>
                  <a:srgbClr val="FFFFFF"/>
                </a:highlight>
              </a:rPr>
              <a:t>Go deeper with data</a:t>
            </a:r>
            <a:br>
              <a:rPr lang="en-US" b="1" i="0">
                <a:effectLst/>
                <a:highlight>
                  <a:srgbClr val="FFFFFF"/>
                </a:highlight>
                <a:latin typeface="+mn-lt"/>
              </a:rPr>
            </a:br>
            <a:br>
              <a:rPr lang="en-US" b="1" i="0">
                <a:effectLst/>
                <a:highlight>
                  <a:srgbClr val="FFFFFF"/>
                </a:highlight>
                <a:latin typeface="+mn-lt"/>
              </a:rPr>
            </a:br>
            <a:r>
              <a:rPr lang="en-US" sz="2800" b="0" i="0">
                <a:effectLst/>
                <a:highlight>
                  <a:srgbClr val="FFFFFF"/>
                </a:highlight>
                <a:latin typeface="+mn-lt"/>
              </a:rPr>
              <a:t>Use Copilot to help you explore and understand your data better.</a:t>
            </a:r>
            <a:endParaRPr lang="en-GB" dirty="0">
              <a:latin typeface="+mn-lt"/>
            </a:endParaRPr>
          </a:p>
        </p:txBody>
      </p:sp>
      <p:pic>
        <p:nvPicPr>
          <p:cNvPr id="8" name="Picture 7">
            <a:extLst>
              <a:ext uri="{FF2B5EF4-FFF2-40B4-BE49-F238E27FC236}">
                <a16:creationId xmlns:a16="http://schemas.microsoft.com/office/drawing/2014/main" id="{E1EBF28C-ED07-8586-D095-F032F67A2388}"/>
              </a:ext>
            </a:extLst>
          </p:cNvPr>
          <p:cNvPicPr>
            <a:picLocks noChangeAspect="1"/>
          </p:cNvPicPr>
          <p:nvPr/>
        </p:nvPicPr>
        <p:blipFill>
          <a:blip r:embed="rId2"/>
          <a:stretch>
            <a:fillRect/>
          </a:stretch>
        </p:blipFill>
        <p:spPr>
          <a:xfrm>
            <a:off x="5269346" y="2224607"/>
            <a:ext cx="6858000" cy="3960495"/>
          </a:xfrm>
          <a:prstGeom prst="rect">
            <a:avLst/>
          </a:prstGeom>
          <a:noFill/>
        </p:spPr>
      </p:pic>
    </p:spTree>
    <p:extLst>
      <p:ext uri="{BB962C8B-B14F-4D97-AF65-F5344CB8AC3E}">
        <p14:creationId xmlns:p14="http://schemas.microsoft.com/office/powerpoint/2010/main" val="32841732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C8A88A-8D39-9F1B-64CB-A324020C3146}"/>
              </a:ext>
            </a:extLst>
          </p:cNvPr>
          <p:cNvSpPr>
            <a:spLocks noGrp="1"/>
          </p:cNvSpPr>
          <p:nvPr>
            <p:ph type="title"/>
          </p:nvPr>
        </p:nvSpPr>
        <p:spPr>
          <a:xfrm>
            <a:off x="588263" y="585788"/>
            <a:ext cx="4159950" cy="5683249"/>
          </a:xfrm>
        </p:spPr>
        <p:txBody>
          <a:bodyPr wrap="square" anchor="ctr">
            <a:normAutofit/>
          </a:bodyPr>
          <a:lstStyle/>
          <a:p>
            <a:r>
              <a:rPr lang="en-GB" b="1" i="0" dirty="0">
                <a:solidFill>
                  <a:srgbClr val="1E1E1E"/>
                </a:solidFill>
                <a:effectLst/>
                <a:highlight>
                  <a:srgbClr val="FFFFFF"/>
                </a:highlight>
                <a:latin typeface="Segoe UI Semibold" panose="020B0702040204020203" pitchFamily="34" charset="0"/>
              </a:rPr>
              <a:t>Identify insights</a:t>
            </a:r>
            <a:br>
              <a:rPr lang="en-US" b="1" i="0" dirty="0">
                <a:effectLst/>
                <a:highlight>
                  <a:srgbClr val="FFFFFF"/>
                </a:highlight>
                <a:latin typeface="+mn-lt"/>
              </a:rPr>
            </a:br>
            <a:br>
              <a:rPr lang="en-US" b="1" i="0" dirty="0">
                <a:effectLst/>
                <a:highlight>
                  <a:srgbClr val="FFFFFF"/>
                </a:highlight>
                <a:latin typeface="+mn-lt"/>
              </a:rPr>
            </a:br>
            <a:r>
              <a:rPr lang="en-US" sz="2800" b="0" i="0" dirty="0">
                <a:effectLst/>
                <a:highlight>
                  <a:srgbClr val="FFFFFF"/>
                </a:highlight>
                <a:latin typeface="+mn-lt"/>
              </a:rPr>
              <a:t>Let Copilot help analyze and visualize your data.</a:t>
            </a:r>
            <a:endParaRPr lang="en-GB" dirty="0">
              <a:latin typeface="+mn-lt"/>
            </a:endParaRPr>
          </a:p>
        </p:txBody>
      </p:sp>
      <p:pic>
        <p:nvPicPr>
          <p:cNvPr id="8" name="Picture 7">
            <a:extLst>
              <a:ext uri="{FF2B5EF4-FFF2-40B4-BE49-F238E27FC236}">
                <a16:creationId xmlns:a16="http://schemas.microsoft.com/office/drawing/2014/main" id="{E1EBF28C-ED07-8586-D095-F032F67A2388}"/>
              </a:ext>
            </a:extLst>
          </p:cNvPr>
          <p:cNvPicPr>
            <a:picLocks noChangeAspect="1"/>
          </p:cNvPicPr>
          <p:nvPr/>
        </p:nvPicPr>
        <p:blipFill>
          <a:blip r:embed="rId2"/>
          <a:srcRect/>
          <a:stretch/>
        </p:blipFill>
        <p:spPr>
          <a:xfrm>
            <a:off x="5269346" y="2430388"/>
            <a:ext cx="6858000" cy="3838649"/>
          </a:xfrm>
          <a:prstGeom prst="rect">
            <a:avLst/>
          </a:prstGeom>
          <a:noFill/>
        </p:spPr>
      </p:pic>
    </p:spTree>
    <p:extLst>
      <p:ext uri="{BB962C8B-B14F-4D97-AF65-F5344CB8AC3E}">
        <p14:creationId xmlns:p14="http://schemas.microsoft.com/office/powerpoint/2010/main" val="13965588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992FF-F985-DB70-B424-E176E1B9BA40}"/>
              </a:ext>
            </a:extLst>
          </p:cNvPr>
          <p:cNvSpPr>
            <a:spLocks noGrp="1"/>
          </p:cNvSpPr>
          <p:nvPr>
            <p:ph type="title"/>
          </p:nvPr>
        </p:nvSpPr>
        <p:spPr>
          <a:xfrm>
            <a:off x="585216" y="3033223"/>
            <a:ext cx="9144000" cy="498598"/>
          </a:xfrm>
        </p:spPr>
        <p:txBody>
          <a:bodyPr/>
          <a:lstStyle/>
          <a:p>
            <a:r>
              <a:rPr lang="da-DK" dirty="0"/>
              <a:t>Demo</a:t>
            </a:r>
            <a:endParaRPr lang="en-GB" dirty="0"/>
          </a:p>
        </p:txBody>
      </p:sp>
      <p:sp>
        <p:nvSpPr>
          <p:cNvPr id="5" name="Text Placeholder 4">
            <a:extLst>
              <a:ext uri="{FF2B5EF4-FFF2-40B4-BE49-F238E27FC236}">
                <a16:creationId xmlns:a16="http://schemas.microsoft.com/office/drawing/2014/main" id="{429B8C0F-EE59-F2AD-F952-38F9519817B7}"/>
              </a:ext>
            </a:extLst>
          </p:cNvPr>
          <p:cNvSpPr>
            <a:spLocks noGrp="1"/>
          </p:cNvSpPr>
          <p:nvPr>
            <p:ph type="body" sz="quarter" idx="12"/>
          </p:nvPr>
        </p:nvSpPr>
        <p:spPr/>
        <p:txBody>
          <a:bodyPr/>
          <a:lstStyle/>
          <a:p>
            <a:r>
              <a:rPr lang="da-DK" dirty="0"/>
              <a:t>Excel copilot on Business Central data</a:t>
            </a:r>
            <a:endParaRPr lang="en-GB" dirty="0"/>
          </a:p>
        </p:txBody>
      </p:sp>
    </p:spTree>
    <p:extLst>
      <p:ext uri="{BB962C8B-B14F-4D97-AF65-F5344CB8AC3E}">
        <p14:creationId xmlns:p14="http://schemas.microsoft.com/office/powerpoint/2010/main" val="369605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D40D6A-9FA8-F18F-2402-DE22F839C08E}"/>
              </a:ext>
            </a:extLst>
          </p:cNvPr>
          <p:cNvSpPr>
            <a:spLocks noGrp="1"/>
          </p:cNvSpPr>
          <p:nvPr>
            <p:ph type="title"/>
          </p:nvPr>
        </p:nvSpPr>
        <p:spPr>
          <a:xfrm>
            <a:off x="588263" y="585788"/>
            <a:ext cx="4159950" cy="5683249"/>
          </a:xfrm>
        </p:spPr>
        <p:txBody>
          <a:bodyPr wrap="square" anchor="ctr">
            <a:normAutofit/>
          </a:bodyPr>
          <a:lstStyle/>
          <a:p>
            <a:r>
              <a:rPr lang="da-DK" dirty="0" err="1"/>
              <a:t>Want</a:t>
            </a:r>
            <a:r>
              <a:rPr lang="da-DK" dirty="0"/>
              <a:t> to </a:t>
            </a:r>
            <a:r>
              <a:rPr lang="da-DK" dirty="0" err="1"/>
              <a:t>learn</a:t>
            </a:r>
            <a:r>
              <a:rPr lang="da-DK" dirty="0"/>
              <a:t> more?</a:t>
            </a:r>
            <a:br>
              <a:rPr lang="da-DK" dirty="0"/>
            </a:br>
            <a:br>
              <a:rPr lang="da-DK" dirty="0"/>
            </a:br>
            <a:r>
              <a:rPr lang="da-DK" dirty="0"/>
              <a:t>aka.ms/</a:t>
            </a:r>
            <a:r>
              <a:rPr lang="da-DK" dirty="0" err="1"/>
              <a:t>bcDeveloper</a:t>
            </a:r>
            <a:endParaRPr lang="en-GB" dirty="0"/>
          </a:p>
        </p:txBody>
      </p:sp>
      <p:pic>
        <p:nvPicPr>
          <p:cNvPr id="13" name="Picture 12">
            <a:extLst>
              <a:ext uri="{FF2B5EF4-FFF2-40B4-BE49-F238E27FC236}">
                <a16:creationId xmlns:a16="http://schemas.microsoft.com/office/drawing/2014/main" id="{7DDFF53F-1B33-A719-532D-59D05A28EEED}"/>
              </a:ext>
            </a:extLst>
          </p:cNvPr>
          <p:cNvPicPr>
            <a:picLocks noChangeAspect="1"/>
          </p:cNvPicPr>
          <p:nvPr/>
        </p:nvPicPr>
        <p:blipFill>
          <a:blip r:embed="rId2"/>
          <a:stretch>
            <a:fillRect/>
          </a:stretch>
        </p:blipFill>
        <p:spPr>
          <a:xfrm>
            <a:off x="5334000" y="797242"/>
            <a:ext cx="6858000" cy="5263516"/>
          </a:xfrm>
          <a:prstGeom prst="rect">
            <a:avLst/>
          </a:prstGeom>
          <a:noFill/>
        </p:spPr>
      </p:pic>
    </p:spTree>
    <p:extLst>
      <p:ext uri="{BB962C8B-B14F-4D97-AF65-F5344CB8AC3E}">
        <p14:creationId xmlns:p14="http://schemas.microsoft.com/office/powerpoint/2010/main" val="6109353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933587-5280-77B2-8500-827A8099656F}"/>
              </a:ext>
            </a:extLst>
          </p:cNvPr>
          <p:cNvPicPr>
            <a:picLocks noChangeAspect="1"/>
          </p:cNvPicPr>
          <p:nvPr/>
        </p:nvPicPr>
        <p:blipFill>
          <a:blip r:embed="rId2"/>
          <a:stretch>
            <a:fillRect/>
          </a:stretch>
        </p:blipFill>
        <p:spPr>
          <a:xfrm>
            <a:off x="398695" y="524372"/>
            <a:ext cx="11924758" cy="6707676"/>
          </a:xfrm>
          <a:prstGeom prst="rect">
            <a:avLst/>
          </a:prstGeom>
        </p:spPr>
      </p:pic>
      <p:sp>
        <p:nvSpPr>
          <p:cNvPr id="4" name="Title 3">
            <a:extLst>
              <a:ext uri="{FF2B5EF4-FFF2-40B4-BE49-F238E27FC236}">
                <a16:creationId xmlns:a16="http://schemas.microsoft.com/office/drawing/2014/main" id="{4321DC57-0DBE-E83E-29DA-5B0E4585074F}"/>
              </a:ext>
            </a:extLst>
          </p:cNvPr>
          <p:cNvSpPr>
            <a:spLocks noGrp="1"/>
          </p:cNvSpPr>
          <p:nvPr>
            <p:ph type="title"/>
          </p:nvPr>
        </p:nvSpPr>
        <p:spPr/>
        <p:txBody>
          <a:bodyPr/>
          <a:lstStyle/>
          <a:p>
            <a:r>
              <a:rPr lang="da-DK" dirty="0"/>
              <a:t>The BI </a:t>
            </a:r>
            <a:r>
              <a:rPr lang="da-DK" dirty="0" err="1"/>
              <a:t>triangle</a:t>
            </a:r>
            <a:endParaRPr lang="en-GB" dirty="0"/>
          </a:p>
        </p:txBody>
      </p:sp>
    </p:spTree>
    <p:extLst>
      <p:ext uri="{BB962C8B-B14F-4D97-AF65-F5344CB8AC3E}">
        <p14:creationId xmlns:p14="http://schemas.microsoft.com/office/powerpoint/2010/main" val="215391631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D40D6A-9FA8-F18F-2402-DE22F839C08E}"/>
              </a:ext>
            </a:extLst>
          </p:cNvPr>
          <p:cNvSpPr>
            <a:spLocks noGrp="1"/>
          </p:cNvSpPr>
          <p:nvPr>
            <p:ph type="title"/>
          </p:nvPr>
        </p:nvSpPr>
        <p:spPr>
          <a:xfrm>
            <a:off x="588263" y="585788"/>
            <a:ext cx="4159950" cy="5683249"/>
          </a:xfrm>
        </p:spPr>
        <p:txBody>
          <a:bodyPr wrap="square" anchor="ctr">
            <a:normAutofit/>
          </a:bodyPr>
          <a:lstStyle/>
          <a:p>
            <a:r>
              <a:rPr lang="da-DK" dirty="0" err="1"/>
              <a:t>Want</a:t>
            </a:r>
            <a:r>
              <a:rPr lang="da-DK" dirty="0"/>
              <a:t> to </a:t>
            </a:r>
            <a:r>
              <a:rPr lang="da-DK" dirty="0" err="1"/>
              <a:t>learn</a:t>
            </a:r>
            <a:r>
              <a:rPr lang="da-DK" dirty="0"/>
              <a:t> more?</a:t>
            </a:r>
            <a:br>
              <a:rPr lang="da-DK" dirty="0"/>
            </a:br>
            <a:br>
              <a:rPr lang="da-DK" dirty="0"/>
            </a:br>
            <a:r>
              <a:rPr lang="da-DK" dirty="0"/>
              <a:t>aka.ms/</a:t>
            </a:r>
            <a:r>
              <a:rPr lang="da-DK" dirty="0" err="1"/>
              <a:t>bcReporting</a:t>
            </a:r>
            <a:endParaRPr lang="en-GB" dirty="0"/>
          </a:p>
        </p:txBody>
      </p:sp>
      <p:pic>
        <p:nvPicPr>
          <p:cNvPr id="13" name="Picture 12">
            <a:extLst>
              <a:ext uri="{FF2B5EF4-FFF2-40B4-BE49-F238E27FC236}">
                <a16:creationId xmlns:a16="http://schemas.microsoft.com/office/drawing/2014/main" id="{7DDFF53F-1B33-A719-532D-59D05A28EEED}"/>
              </a:ext>
            </a:extLst>
          </p:cNvPr>
          <p:cNvPicPr>
            <a:picLocks noChangeAspect="1"/>
          </p:cNvPicPr>
          <p:nvPr/>
        </p:nvPicPr>
        <p:blipFill>
          <a:blip r:embed="rId2"/>
          <a:srcRect/>
          <a:stretch/>
        </p:blipFill>
        <p:spPr>
          <a:xfrm>
            <a:off x="5334000" y="1064278"/>
            <a:ext cx="6858000" cy="4842118"/>
          </a:xfrm>
          <a:prstGeom prst="rect">
            <a:avLst/>
          </a:prstGeom>
          <a:noFill/>
        </p:spPr>
      </p:pic>
    </p:spTree>
    <p:extLst>
      <p:ext uri="{BB962C8B-B14F-4D97-AF65-F5344CB8AC3E}">
        <p14:creationId xmlns:p14="http://schemas.microsoft.com/office/powerpoint/2010/main" val="4989354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D40D6A-9FA8-F18F-2402-DE22F839C08E}"/>
              </a:ext>
            </a:extLst>
          </p:cNvPr>
          <p:cNvSpPr>
            <a:spLocks noGrp="1"/>
          </p:cNvSpPr>
          <p:nvPr>
            <p:ph type="title"/>
          </p:nvPr>
        </p:nvSpPr>
        <p:spPr>
          <a:xfrm>
            <a:off x="588263" y="585788"/>
            <a:ext cx="4159950" cy="5683249"/>
          </a:xfrm>
        </p:spPr>
        <p:txBody>
          <a:bodyPr wrap="square" anchor="ctr">
            <a:normAutofit/>
          </a:bodyPr>
          <a:lstStyle/>
          <a:p>
            <a:r>
              <a:rPr lang="da-DK" dirty="0" err="1"/>
              <a:t>Want</a:t>
            </a:r>
            <a:r>
              <a:rPr lang="da-DK" dirty="0"/>
              <a:t> to </a:t>
            </a:r>
            <a:r>
              <a:rPr lang="da-DK" dirty="0" err="1"/>
              <a:t>learn</a:t>
            </a:r>
            <a:r>
              <a:rPr lang="da-DK" dirty="0"/>
              <a:t> </a:t>
            </a:r>
            <a:r>
              <a:rPr lang="da-DK" dirty="0" err="1"/>
              <a:t>through</a:t>
            </a:r>
            <a:r>
              <a:rPr lang="da-DK" dirty="0"/>
              <a:t> </a:t>
            </a:r>
            <a:r>
              <a:rPr lang="da-DK" dirty="0" err="1"/>
              <a:t>examples</a:t>
            </a:r>
            <a:r>
              <a:rPr lang="da-DK" dirty="0"/>
              <a:t>?</a:t>
            </a:r>
            <a:br>
              <a:rPr lang="da-DK" dirty="0"/>
            </a:br>
            <a:br>
              <a:rPr lang="da-DK" dirty="0"/>
            </a:br>
            <a:r>
              <a:rPr lang="da-DK" dirty="0"/>
              <a:t>aka.ms/</a:t>
            </a:r>
            <a:br>
              <a:rPr lang="da-DK" dirty="0"/>
            </a:br>
            <a:r>
              <a:rPr lang="da-DK" dirty="0" err="1"/>
              <a:t>bcExcelSamples</a:t>
            </a:r>
            <a:endParaRPr lang="en-GB" dirty="0"/>
          </a:p>
        </p:txBody>
      </p:sp>
      <p:pic>
        <p:nvPicPr>
          <p:cNvPr id="13" name="Picture 12">
            <a:extLst>
              <a:ext uri="{FF2B5EF4-FFF2-40B4-BE49-F238E27FC236}">
                <a16:creationId xmlns:a16="http://schemas.microsoft.com/office/drawing/2014/main" id="{7DDFF53F-1B33-A719-532D-59D05A28EEED}"/>
              </a:ext>
            </a:extLst>
          </p:cNvPr>
          <p:cNvPicPr>
            <a:picLocks noChangeAspect="1"/>
          </p:cNvPicPr>
          <p:nvPr/>
        </p:nvPicPr>
        <p:blipFill>
          <a:blip r:embed="rId2"/>
          <a:srcRect/>
          <a:stretch/>
        </p:blipFill>
        <p:spPr>
          <a:xfrm>
            <a:off x="5334000" y="1119220"/>
            <a:ext cx="6858000" cy="4732233"/>
          </a:xfrm>
          <a:prstGeom prst="rect">
            <a:avLst/>
          </a:prstGeom>
          <a:noFill/>
        </p:spPr>
      </p:pic>
    </p:spTree>
    <p:extLst>
      <p:ext uri="{BB962C8B-B14F-4D97-AF65-F5344CB8AC3E}">
        <p14:creationId xmlns:p14="http://schemas.microsoft.com/office/powerpoint/2010/main" val="27981305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7D4CAE-0D4B-D9E4-FA84-81BFE3126DE4}"/>
              </a:ext>
            </a:extLst>
          </p:cNvPr>
          <p:cNvSpPr>
            <a:spLocks noGrp="1"/>
          </p:cNvSpPr>
          <p:nvPr>
            <p:ph type="title"/>
          </p:nvPr>
        </p:nvSpPr>
        <p:spPr/>
        <p:txBody>
          <a:bodyPr/>
          <a:lstStyle/>
          <a:p>
            <a:r>
              <a:rPr lang="da-DK" dirty="0"/>
              <a:t>Go-dos</a:t>
            </a:r>
            <a:endParaRPr lang="en-GB" dirty="0"/>
          </a:p>
        </p:txBody>
      </p:sp>
      <p:sp>
        <p:nvSpPr>
          <p:cNvPr id="8" name="Text Placeholder 7">
            <a:extLst>
              <a:ext uri="{FF2B5EF4-FFF2-40B4-BE49-F238E27FC236}">
                <a16:creationId xmlns:a16="http://schemas.microsoft.com/office/drawing/2014/main" id="{1C286D93-1BC4-6481-6C61-FF57EEC358C3}"/>
              </a:ext>
            </a:extLst>
          </p:cNvPr>
          <p:cNvSpPr>
            <a:spLocks noGrp="1"/>
          </p:cNvSpPr>
          <p:nvPr>
            <p:ph type="body" sz="quarter" idx="16"/>
          </p:nvPr>
        </p:nvSpPr>
        <p:spPr>
          <a:xfrm>
            <a:off x="584200" y="1666187"/>
            <a:ext cx="2532063" cy="615553"/>
          </a:xfrm>
        </p:spPr>
        <p:txBody>
          <a:bodyPr/>
          <a:lstStyle/>
          <a:p>
            <a:r>
              <a:rPr lang="da-DK" dirty="0"/>
              <a:t>Start </a:t>
            </a:r>
            <a:r>
              <a:rPr lang="da-DK" dirty="0" err="1"/>
              <a:t>providing</a:t>
            </a:r>
            <a:r>
              <a:rPr lang="da-DK" dirty="0"/>
              <a:t> Excel </a:t>
            </a:r>
            <a:r>
              <a:rPr lang="da-DK" dirty="0" err="1"/>
              <a:t>reports</a:t>
            </a:r>
            <a:r>
              <a:rPr lang="da-DK" dirty="0"/>
              <a:t> for </a:t>
            </a:r>
            <a:r>
              <a:rPr lang="da-DK" dirty="0" err="1"/>
              <a:t>analytics</a:t>
            </a:r>
            <a:endParaRPr lang="en-GB" dirty="0"/>
          </a:p>
        </p:txBody>
      </p:sp>
      <p:pic>
        <p:nvPicPr>
          <p:cNvPr id="3" name="Picture 2">
            <a:extLst>
              <a:ext uri="{FF2B5EF4-FFF2-40B4-BE49-F238E27FC236}">
                <a16:creationId xmlns:a16="http://schemas.microsoft.com/office/drawing/2014/main" id="{0EC9343B-002C-54AB-F279-46947DC9CA22}"/>
              </a:ext>
            </a:extLst>
          </p:cNvPr>
          <p:cNvPicPr>
            <a:picLocks noChangeAspect="1"/>
          </p:cNvPicPr>
          <p:nvPr/>
        </p:nvPicPr>
        <p:blipFill>
          <a:blip r:embed="rId2"/>
          <a:stretch>
            <a:fillRect/>
          </a:stretch>
        </p:blipFill>
        <p:spPr>
          <a:xfrm>
            <a:off x="543397" y="3557637"/>
            <a:ext cx="2252416" cy="1266984"/>
          </a:xfrm>
          <a:prstGeom prst="rect">
            <a:avLst/>
          </a:prstGeom>
        </p:spPr>
      </p:pic>
      <p:sp>
        <p:nvSpPr>
          <p:cNvPr id="6" name="Text Placeholder 5">
            <a:extLst>
              <a:ext uri="{FF2B5EF4-FFF2-40B4-BE49-F238E27FC236}">
                <a16:creationId xmlns:a16="http://schemas.microsoft.com/office/drawing/2014/main" id="{6EB97F56-03BE-1CA5-51C3-52AE5338EBC4}"/>
              </a:ext>
            </a:extLst>
          </p:cNvPr>
          <p:cNvSpPr>
            <a:spLocks noGrp="1"/>
          </p:cNvSpPr>
          <p:nvPr>
            <p:ph type="body" sz="quarter" idx="14"/>
          </p:nvPr>
        </p:nvSpPr>
        <p:spPr>
          <a:xfrm>
            <a:off x="584200" y="3106006"/>
            <a:ext cx="2532063" cy="276999"/>
          </a:xfrm>
        </p:spPr>
        <p:txBody>
          <a:bodyPr/>
          <a:lstStyle/>
          <a:p>
            <a:pPr marL="0" indent="0">
              <a:buNone/>
            </a:pPr>
            <a:r>
              <a:rPr lang="da-DK" dirty="0" err="1"/>
              <a:t>Know</a:t>
            </a:r>
            <a:r>
              <a:rPr lang="da-DK" dirty="0"/>
              <a:t> the BI </a:t>
            </a:r>
            <a:r>
              <a:rPr lang="da-DK" dirty="0" err="1"/>
              <a:t>triangle</a:t>
            </a:r>
            <a:endParaRPr lang="en-GB" dirty="0"/>
          </a:p>
        </p:txBody>
      </p:sp>
      <p:sp>
        <p:nvSpPr>
          <p:cNvPr id="9" name="Text Placeholder 8">
            <a:extLst>
              <a:ext uri="{FF2B5EF4-FFF2-40B4-BE49-F238E27FC236}">
                <a16:creationId xmlns:a16="http://schemas.microsoft.com/office/drawing/2014/main" id="{D0014014-D56E-8952-2E07-D5BECBF7E3A8}"/>
              </a:ext>
            </a:extLst>
          </p:cNvPr>
          <p:cNvSpPr>
            <a:spLocks noGrp="1"/>
          </p:cNvSpPr>
          <p:nvPr>
            <p:ph type="body" sz="quarter" idx="17"/>
          </p:nvPr>
        </p:nvSpPr>
        <p:spPr>
          <a:xfrm>
            <a:off x="3413125" y="1666187"/>
            <a:ext cx="2533650" cy="923330"/>
          </a:xfrm>
        </p:spPr>
        <p:txBody>
          <a:bodyPr/>
          <a:lstStyle/>
          <a:p>
            <a:r>
              <a:rPr lang="da-DK" dirty="0"/>
              <a:t>Deliver </a:t>
            </a:r>
            <a:r>
              <a:rPr lang="da-DK" dirty="0" err="1"/>
              <a:t>multi-language</a:t>
            </a:r>
            <a:r>
              <a:rPr lang="da-DK" dirty="0"/>
              <a:t> Excel </a:t>
            </a:r>
            <a:r>
              <a:rPr lang="da-DK" dirty="0" err="1"/>
              <a:t>reports</a:t>
            </a:r>
            <a:r>
              <a:rPr lang="da-DK" dirty="0"/>
              <a:t> in </a:t>
            </a:r>
            <a:r>
              <a:rPr lang="da-DK" dirty="0" err="1"/>
              <a:t>your</a:t>
            </a:r>
            <a:r>
              <a:rPr lang="da-DK" dirty="0"/>
              <a:t> apps</a:t>
            </a:r>
            <a:endParaRPr lang="en-GB" dirty="0"/>
          </a:p>
        </p:txBody>
      </p:sp>
      <p:sp>
        <p:nvSpPr>
          <p:cNvPr id="7" name="Text Placeholder 6">
            <a:extLst>
              <a:ext uri="{FF2B5EF4-FFF2-40B4-BE49-F238E27FC236}">
                <a16:creationId xmlns:a16="http://schemas.microsoft.com/office/drawing/2014/main" id="{81FA54D2-2E8D-0212-BC89-6ECE1AC623B0}"/>
              </a:ext>
            </a:extLst>
          </p:cNvPr>
          <p:cNvSpPr>
            <a:spLocks noGrp="1"/>
          </p:cNvSpPr>
          <p:nvPr>
            <p:ph type="body" sz="quarter" idx="15"/>
          </p:nvPr>
        </p:nvSpPr>
        <p:spPr>
          <a:xfrm>
            <a:off x="3413125" y="3099366"/>
            <a:ext cx="2532063" cy="276999"/>
          </a:xfrm>
        </p:spPr>
        <p:txBody>
          <a:bodyPr/>
          <a:lstStyle/>
          <a:p>
            <a:pPr marL="0" indent="0">
              <a:buNone/>
            </a:pPr>
            <a:endParaRPr lang="da-DK" dirty="0"/>
          </a:p>
        </p:txBody>
      </p:sp>
      <p:sp>
        <p:nvSpPr>
          <p:cNvPr id="10" name="Text Placeholder 9">
            <a:extLst>
              <a:ext uri="{FF2B5EF4-FFF2-40B4-BE49-F238E27FC236}">
                <a16:creationId xmlns:a16="http://schemas.microsoft.com/office/drawing/2014/main" id="{5497CD1B-08EA-8BC6-33D6-4A0D272352B6}"/>
              </a:ext>
            </a:extLst>
          </p:cNvPr>
          <p:cNvSpPr>
            <a:spLocks noGrp="1"/>
          </p:cNvSpPr>
          <p:nvPr>
            <p:ph type="body" sz="quarter" idx="18"/>
          </p:nvPr>
        </p:nvSpPr>
        <p:spPr>
          <a:xfrm>
            <a:off x="6244208" y="1666187"/>
            <a:ext cx="2532063" cy="307777"/>
          </a:xfrm>
        </p:spPr>
        <p:txBody>
          <a:bodyPr/>
          <a:lstStyle/>
          <a:p>
            <a:r>
              <a:rPr lang="da-DK" dirty="0" err="1"/>
              <a:t>Explore</a:t>
            </a:r>
            <a:r>
              <a:rPr lang="da-DK" dirty="0"/>
              <a:t> Excel copilot</a:t>
            </a:r>
            <a:endParaRPr lang="en-GB" dirty="0"/>
          </a:p>
        </p:txBody>
      </p:sp>
      <p:sp>
        <p:nvSpPr>
          <p:cNvPr id="11" name="Text Placeholder 10">
            <a:extLst>
              <a:ext uri="{FF2B5EF4-FFF2-40B4-BE49-F238E27FC236}">
                <a16:creationId xmlns:a16="http://schemas.microsoft.com/office/drawing/2014/main" id="{8B3B7980-74F7-A7AC-7C60-AEA5C311EA0D}"/>
              </a:ext>
            </a:extLst>
          </p:cNvPr>
          <p:cNvSpPr>
            <a:spLocks noGrp="1"/>
          </p:cNvSpPr>
          <p:nvPr>
            <p:ph type="body" sz="quarter" idx="19"/>
          </p:nvPr>
        </p:nvSpPr>
        <p:spPr>
          <a:xfrm>
            <a:off x="6244208" y="3106006"/>
            <a:ext cx="2532063" cy="276999"/>
          </a:xfrm>
        </p:spPr>
        <p:txBody>
          <a:bodyPr/>
          <a:lstStyle/>
          <a:p>
            <a:pPr marL="0" indent="0">
              <a:buNone/>
            </a:pPr>
            <a:r>
              <a:rPr lang="da-DK" dirty="0"/>
              <a:t>Learn it with </a:t>
            </a:r>
            <a:r>
              <a:rPr lang="da-DK" dirty="0" err="1"/>
              <a:t>your</a:t>
            </a:r>
            <a:r>
              <a:rPr lang="da-DK" dirty="0"/>
              <a:t> users</a:t>
            </a:r>
          </a:p>
        </p:txBody>
      </p:sp>
      <p:sp>
        <p:nvSpPr>
          <p:cNvPr id="12" name="Text Placeholder 11">
            <a:extLst>
              <a:ext uri="{FF2B5EF4-FFF2-40B4-BE49-F238E27FC236}">
                <a16:creationId xmlns:a16="http://schemas.microsoft.com/office/drawing/2014/main" id="{8054182C-90F7-CEC0-702F-2224D1831890}"/>
              </a:ext>
            </a:extLst>
          </p:cNvPr>
          <p:cNvSpPr>
            <a:spLocks noGrp="1"/>
          </p:cNvSpPr>
          <p:nvPr>
            <p:ph type="body" sz="quarter" idx="20"/>
          </p:nvPr>
        </p:nvSpPr>
        <p:spPr>
          <a:xfrm>
            <a:off x="9073133" y="1666187"/>
            <a:ext cx="2533650" cy="307777"/>
          </a:xfrm>
        </p:spPr>
        <p:txBody>
          <a:bodyPr/>
          <a:lstStyle/>
          <a:p>
            <a:endParaRPr lang="en-GB" dirty="0">
              <a:highlight>
                <a:srgbClr val="FFFF00"/>
              </a:highlight>
            </a:endParaRPr>
          </a:p>
        </p:txBody>
      </p:sp>
      <p:sp>
        <p:nvSpPr>
          <p:cNvPr id="13" name="Text Placeholder 12">
            <a:extLst>
              <a:ext uri="{FF2B5EF4-FFF2-40B4-BE49-F238E27FC236}">
                <a16:creationId xmlns:a16="http://schemas.microsoft.com/office/drawing/2014/main" id="{0D5E24B8-D63F-06D2-BDB6-C61BF9F28760}"/>
              </a:ext>
            </a:extLst>
          </p:cNvPr>
          <p:cNvSpPr>
            <a:spLocks noGrp="1"/>
          </p:cNvSpPr>
          <p:nvPr>
            <p:ph type="body" sz="quarter" idx="21"/>
          </p:nvPr>
        </p:nvSpPr>
        <p:spPr>
          <a:xfrm>
            <a:off x="9073133" y="3099366"/>
            <a:ext cx="2532063" cy="276999"/>
          </a:xfrm>
        </p:spPr>
        <p:txBody>
          <a:bodyPr/>
          <a:lstStyle/>
          <a:p>
            <a:endParaRPr lang="en-GB" dirty="0"/>
          </a:p>
        </p:txBody>
      </p:sp>
    </p:spTree>
    <p:extLst>
      <p:ext uri="{BB962C8B-B14F-4D97-AF65-F5344CB8AC3E}">
        <p14:creationId xmlns:p14="http://schemas.microsoft.com/office/powerpoint/2010/main" val="12031850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6F3EEA-1F6A-22AB-0C3A-D2E691F0F4C1}"/>
              </a:ext>
            </a:extLst>
          </p:cNvPr>
          <p:cNvSpPr>
            <a:spLocks noGrp="1"/>
          </p:cNvSpPr>
          <p:nvPr>
            <p:ph type="title"/>
          </p:nvPr>
        </p:nvSpPr>
        <p:spPr/>
        <p:txBody>
          <a:bodyPr/>
          <a:lstStyle/>
          <a:p>
            <a:r>
              <a:rPr lang="en-GB" dirty="0"/>
              <a:t>Abstract (hidden slide)</a:t>
            </a:r>
          </a:p>
        </p:txBody>
      </p:sp>
      <p:sp>
        <p:nvSpPr>
          <p:cNvPr id="6" name="Text Placeholder 5">
            <a:extLst>
              <a:ext uri="{FF2B5EF4-FFF2-40B4-BE49-F238E27FC236}">
                <a16:creationId xmlns:a16="http://schemas.microsoft.com/office/drawing/2014/main" id="{755010BD-0AF6-729B-B932-6F16C378FEFA}"/>
              </a:ext>
            </a:extLst>
          </p:cNvPr>
          <p:cNvSpPr>
            <a:spLocks noGrp="1"/>
          </p:cNvSpPr>
          <p:nvPr>
            <p:ph type="body" sz="quarter" idx="12"/>
          </p:nvPr>
        </p:nvSpPr>
        <p:spPr>
          <a:xfrm>
            <a:off x="584200" y="1436688"/>
            <a:ext cx="11018838" cy="3323987"/>
          </a:xfrm>
        </p:spPr>
        <p:txBody>
          <a:bodyPr/>
          <a:lstStyle/>
          <a:p>
            <a:pPr marL="0" indent="0">
              <a:buNone/>
            </a:pPr>
            <a:r>
              <a:rPr lang="en-GB" dirty="0"/>
              <a:t>In this session, we will present new features for Excel layouts. Starting in version 23.3, you can develop reports with Excel layouts that translate to the users language when they run the report. You can also develop Excel reports that call Business Central REST APIs to augment the dataset defined in the report.</a:t>
            </a:r>
            <a:endParaRPr lang="en-US" dirty="0"/>
          </a:p>
        </p:txBody>
      </p:sp>
      <p:sp>
        <p:nvSpPr>
          <p:cNvPr id="5" name="Text Placeholder 4">
            <a:extLst>
              <a:ext uri="{FF2B5EF4-FFF2-40B4-BE49-F238E27FC236}">
                <a16:creationId xmlns:a16="http://schemas.microsoft.com/office/drawing/2014/main" id="{8F37FD76-98C4-4183-D64D-5C035AF3DEBE}"/>
              </a:ext>
            </a:extLst>
          </p:cNvPr>
          <p:cNvSpPr>
            <a:spLocks noGrp="1"/>
          </p:cNvSpPr>
          <p:nvPr>
            <p:ph type="body" sz="quarter" idx="11"/>
          </p:nvPr>
        </p:nvSpPr>
        <p:spPr/>
        <p:txBody>
          <a:bodyPr/>
          <a:lstStyle/>
          <a:p>
            <a:endParaRPr lang="en-GB"/>
          </a:p>
        </p:txBody>
      </p:sp>
    </p:spTree>
    <p:extLst>
      <p:ext uri="{BB962C8B-B14F-4D97-AF65-F5344CB8AC3E}">
        <p14:creationId xmlns:p14="http://schemas.microsoft.com/office/powerpoint/2010/main" val="41199709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457200"/>
            <a:ext cx="11018520" cy="1107996"/>
          </a:xfrm>
        </p:spPr>
        <p:txBody>
          <a:bodyPr/>
          <a:lstStyle/>
          <a:p>
            <a:r>
              <a:rPr lang="en-US" dirty="0"/>
              <a:t>Other relevant launch event sessions (server architecture)</a:t>
            </a:r>
          </a:p>
        </p:txBody>
      </p:sp>
      <p:sp>
        <p:nvSpPr>
          <p:cNvPr id="4" name="Text Placeholder 3">
            <a:extLst>
              <a:ext uri="{FF2B5EF4-FFF2-40B4-BE49-F238E27FC236}">
                <a16:creationId xmlns:a16="http://schemas.microsoft.com/office/drawing/2014/main" id="{DBFED5CB-0F60-480C-8DFA-C6BECBE03F8D}"/>
              </a:ext>
            </a:extLst>
          </p:cNvPr>
          <p:cNvSpPr>
            <a:spLocks noGrp="1"/>
          </p:cNvSpPr>
          <p:nvPr>
            <p:ph type="body" sz="quarter" idx="16"/>
          </p:nvPr>
        </p:nvSpPr>
        <p:spPr>
          <a:xfrm>
            <a:off x="584199" y="5689600"/>
            <a:ext cx="5367528" cy="276999"/>
          </a:xfrm>
        </p:spPr>
        <p:txBody>
          <a:bodyPr/>
          <a:lstStyle/>
          <a:p>
            <a:r>
              <a:rPr lang="en-US" dirty="0"/>
              <a:t>What's new: AL runtime and database</a:t>
            </a:r>
          </a:p>
        </p:txBody>
      </p:sp>
      <p:sp>
        <p:nvSpPr>
          <p:cNvPr id="6" name="Text Placeholder 5">
            <a:extLst>
              <a:ext uri="{FF2B5EF4-FFF2-40B4-BE49-F238E27FC236}">
                <a16:creationId xmlns:a16="http://schemas.microsoft.com/office/drawing/2014/main" id="{1B0E91F6-F618-4448-89FB-05078231BEA7}"/>
              </a:ext>
            </a:extLst>
          </p:cNvPr>
          <p:cNvSpPr>
            <a:spLocks noGrp="1"/>
          </p:cNvSpPr>
          <p:nvPr>
            <p:ph type="body" sz="quarter" idx="18"/>
          </p:nvPr>
        </p:nvSpPr>
        <p:spPr>
          <a:xfrm>
            <a:off x="6241860" y="5689600"/>
            <a:ext cx="5367528" cy="276999"/>
          </a:xfrm>
        </p:spPr>
        <p:txBody>
          <a:bodyPr/>
          <a:lstStyle/>
          <a:p>
            <a:r>
              <a:rPr lang="en-US" dirty="0"/>
              <a:t>What's new: Web services</a:t>
            </a:r>
          </a:p>
        </p:txBody>
      </p:sp>
      <p:pic>
        <p:nvPicPr>
          <p:cNvPr id="2" name="Picture Placeholder 1" descr="A picture containing computer, person, indoor">
            <a:extLst>
              <a:ext uri="{FF2B5EF4-FFF2-40B4-BE49-F238E27FC236}">
                <a16:creationId xmlns:a16="http://schemas.microsoft.com/office/drawing/2014/main" id="{612740E2-2D6D-46CE-FECD-A8108A2A2A1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429" b="1429"/>
          <a:stretch>
            <a:fillRect/>
          </a:stretch>
        </p:blipFill>
        <p:spPr>
          <a:xfrm>
            <a:off x="582613" y="2025650"/>
            <a:ext cx="5367337" cy="3475038"/>
          </a:xfrm>
          <a:prstGeom prst="rect">
            <a:avLst/>
          </a:prstGeom>
        </p:spPr>
      </p:pic>
      <p:pic>
        <p:nvPicPr>
          <p:cNvPr id="3" name="Picture Placeholder 2" descr="A person working on a computer">
            <a:extLst>
              <a:ext uri="{FF2B5EF4-FFF2-40B4-BE49-F238E27FC236}">
                <a16:creationId xmlns:a16="http://schemas.microsoft.com/office/drawing/2014/main" id="{12457744-FBE9-7D91-33E5-5C1AF19B5E9F}"/>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429" b="1429"/>
          <a:stretch>
            <a:fillRect/>
          </a:stretch>
        </p:blipFill>
        <p:spPr>
          <a:xfrm>
            <a:off x="6238875" y="2025650"/>
            <a:ext cx="5367338" cy="3475038"/>
          </a:xfrm>
          <a:prstGeom prst="rect">
            <a:avLst/>
          </a:prstGeom>
        </p:spPr>
      </p:pic>
    </p:spTree>
    <p:extLst>
      <p:ext uri="{BB962C8B-B14F-4D97-AF65-F5344CB8AC3E}">
        <p14:creationId xmlns:p14="http://schemas.microsoft.com/office/powerpoint/2010/main" val="3742090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588263" y="457200"/>
            <a:ext cx="11018520" cy="553998"/>
          </a:xfrm>
        </p:spPr>
        <p:txBody>
          <a:bodyPr/>
          <a:lstStyle/>
          <a:p>
            <a:r>
              <a:rPr lang="en-US" dirty="0"/>
              <a:t>Other relevant launch event sessions (for developers)</a:t>
            </a:r>
          </a:p>
        </p:txBody>
      </p:sp>
      <p:sp>
        <p:nvSpPr>
          <p:cNvPr id="11" name="Text Placeholder 10">
            <a:extLst>
              <a:ext uri="{FF2B5EF4-FFF2-40B4-BE49-F238E27FC236}">
                <a16:creationId xmlns:a16="http://schemas.microsoft.com/office/drawing/2014/main" id="{0CF24D87-8BE8-48F5-A782-AABCF1702CF5}"/>
              </a:ext>
            </a:extLst>
          </p:cNvPr>
          <p:cNvSpPr>
            <a:spLocks noGrp="1"/>
          </p:cNvSpPr>
          <p:nvPr>
            <p:ph type="body" sz="quarter" idx="16"/>
          </p:nvPr>
        </p:nvSpPr>
        <p:spPr>
          <a:xfrm>
            <a:off x="582613" y="5689600"/>
            <a:ext cx="3475037" cy="553998"/>
          </a:xfrm>
        </p:spPr>
        <p:txBody>
          <a:bodyPr/>
          <a:lstStyle/>
          <a:p>
            <a:r>
              <a:rPr lang="en-US" sz="1800" dirty="0"/>
              <a:t>What's new: Visual Studio Code and AL Development</a:t>
            </a:r>
          </a:p>
        </p:txBody>
      </p:sp>
      <p:sp>
        <p:nvSpPr>
          <p:cNvPr id="12" name="Text Placeholder 11">
            <a:extLst>
              <a:ext uri="{FF2B5EF4-FFF2-40B4-BE49-F238E27FC236}">
                <a16:creationId xmlns:a16="http://schemas.microsoft.com/office/drawing/2014/main" id="{42466CB0-8E3A-4B11-BE5B-DB09D902EB09}"/>
              </a:ext>
            </a:extLst>
          </p:cNvPr>
          <p:cNvSpPr>
            <a:spLocks noGrp="1"/>
          </p:cNvSpPr>
          <p:nvPr>
            <p:ph type="body" sz="quarter" idx="17"/>
          </p:nvPr>
        </p:nvSpPr>
        <p:spPr>
          <a:xfrm>
            <a:off x="4358640" y="5689600"/>
            <a:ext cx="3475037" cy="830997"/>
          </a:xfrm>
        </p:spPr>
        <p:txBody>
          <a:bodyPr/>
          <a:lstStyle/>
          <a:p>
            <a:r>
              <a:rPr lang="en-US" dirty="0"/>
              <a:t>What's new: Key updates in our learning content (documentation) for developers</a:t>
            </a:r>
          </a:p>
        </p:txBody>
      </p:sp>
      <p:sp>
        <p:nvSpPr>
          <p:cNvPr id="13" name="Text Placeholder 12">
            <a:extLst>
              <a:ext uri="{FF2B5EF4-FFF2-40B4-BE49-F238E27FC236}">
                <a16:creationId xmlns:a16="http://schemas.microsoft.com/office/drawing/2014/main" id="{062B81A3-15C0-4615-9103-E530FFE58E9B}"/>
              </a:ext>
            </a:extLst>
          </p:cNvPr>
          <p:cNvSpPr>
            <a:spLocks noGrp="1"/>
          </p:cNvSpPr>
          <p:nvPr>
            <p:ph type="body" sz="quarter" idx="18"/>
          </p:nvPr>
        </p:nvSpPr>
        <p:spPr>
          <a:xfrm>
            <a:off x="8134351" y="5689600"/>
            <a:ext cx="3614453" cy="1384995"/>
          </a:xfrm>
        </p:spPr>
        <p:txBody>
          <a:bodyPr/>
          <a:lstStyle/>
          <a:p>
            <a:r>
              <a:rPr lang="en-US" dirty="0"/>
              <a:t>What's new: Key updates in our learning content (documentation) for systems architects and integration developers</a:t>
            </a:r>
          </a:p>
        </p:txBody>
      </p:sp>
      <p:pic>
        <p:nvPicPr>
          <p:cNvPr id="2" name="Picture Placeholder 1" descr="A picture containing computer, person, indoor">
            <a:extLst>
              <a:ext uri="{FF2B5EF4-FFF2-40B4-BE49-F238E27FC236}">
                <a16:creationId xmlns:a16="http://schemas.microsoft.com/office/drawing/2014/main" id="{5B45B31C-47B6-54A0-0BDA-39E9F5554A6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6676" r="16676"/>
          <a:stretch>
            <a:fillRect/>
          </a:stretch>
        </p:blipFill>
        <p:spPr>
          <a:xfrm>
            <a:off x="582613" y="2025650"/>
            <a:ext cx="3475037" cy="3475038"/>
          </a:xfrm>
          <a:prstGeom prst="rect">
            <a:avLst/>
          </a:prstGeom>
        </p:spPr>
      </p:pic>
      <p:pic>
        <p:nvPicPr>
          <p:cNvPr id="3" name="Picture Placeholder 2" descr="A person working on a computer">
            <a:extLst>
              <a:ext uri="{FF2B5EF4-FFF2-40B4-BE49-F238E27FC236}">
                <a16:creationId xmlns:a16="http://schemas.microsoft.com/office/drawing/2014/main" id="{2777583C-5F6D-B47D-116A-837FCA90A34F}"/>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16691" r="16691"/>
          <a:stretch>
            <a:fillRect/>
          </a:stretch>
        </p:blipFill>
        <p:spPr>
          <a:xfrm>
            <a:off x="4359275" y="2025650"/>
            <a:ext cx="3473450" cy="3475038"/>
          </a:xfrm>
          <a:prstGeom prst="rect">
            <a:avLst/>
          </a:prstGeom>
        </p:spPr>
      </p:pic>
      <p:pic>
        <p:nvPicPr>
          <p:cNvPr id="4" name="Picture Placeholder 3" descr="Two people looking at a computer screen">
            <a:extLst>
              <a:ext uri="{FF2B5EF4-FFF2-40B4-BE49-F238E27FC236}">
                <a16:creationId xmlns:a16="http://schemas.microsoft.com/office/drawing/2014/main" id="{725FAD92-2071-7C68-CAB0-6EC456D57DAF}"/>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16682" r="16682"/>
          <a:stretch>
            <a:fillRect/>
          </a:stretch>
        </p:blipFill>
        <p:spPr>
          <a:xfrm>
            <a:off x="8132763" y="2025650"/>
            <a:ext cx="3473450" cy="3475038"/>
          </a:xfrm>
          <a:prstGeom prst="rect">
            <a:avLst/>
          </a:prstGeom>
        </p:spPr>
      </p:pic>
    </p:spTree>
    <p:extLst>
      <p:ext uri="{BB962C8B-B14F-4D97-AF65-F5344CB8AC3E}">
        <p14:creationId xmlns:p14="http://schemas.microsoft.com/office/powerpoint/2010/main" val="21123570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D094BF7-80F7-AA0A-B105-1C7B0CAE760A}"/>
              </a:ext>
            </a:extLst>
          </p:cNvPr>
          <p:cNvGrpSpPr/>
          <p:nvPr/>
        </p:nvGrpSpPr>
        <p:grpSpPr>
          <a:xfrm>
            <a:off x="0" y="0"/>
            <a:ext cx="12192000" cy="6858000"/>
            <a:chOff x="0" y="0"/>
            <a:chExt cx="12192000" cy="6858000"/>
          </a:xfrm>
        </p:grpSpPr>
        <p:sp>
          <p:nvSpPr>
            <p:cNvPr id="8" name="Rectangle 7" descr="Dark Pattern: Plus dots">
              <a:extLst>
                <a:ext uri="{FF2B5EF4-FFF2-40B4-BE49-F238E27FC236}">
                  <a16:creationId xmlns:a16="http://schemas.microsoft.com/office/drawing/2014/main" id="{2CF45CE9-206F-EFDC-2929-FF88CC46BB98}"/>
                </a:ext>
              </a:extLst>
            </p:cNvPr>
            <p:cNvSpPr/>
            <p:nvPr/>
          </p:nvSpPr>
          <p:spPr bwMode="auto">
            <a:xfrm>
              <a:off x="0" y="0"/>
              <a:ext cx="12192000" cy="6842084"/>
            </a:xfrm>
            <a:prstGeom prst="rect">
              <a:avLst/>
            </a:prstGeom>
            <a:blipFill dpi="0" rotWithShape="1">
              <a:blip r:embed="rId3">
                <a:lum brigh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4" descr="Dark - small container">
              <a:extLst>
                <a:ext uri="{FF2B5EF4-FFF2-40B4-BE49-F238E27FC236}">
                  <a16:creationId xmlns:a16="http://schemas.microsoft.com/office/drawing/2014/main" id="{BD53BF25-8E5B-B462-086B-0518C31A6335}"/>
                </a:ext>
              </a:extLst>
            </p:cNvPr>
            <p:cNvSpPr>
              <a:spLocks/>
            </p:cNvSpPr>
            <p:nvPr/>
          </p:nvSpPr>
          <p:spPr bwMode="auto">
            <a:xfrm>
              <a:off x="0" y="0"/>
              <a:ext cx="12192000" cy="6858000"/>
            </a:xfrm>
            <a:prstGeom prst="rect">
              <a:avLst/>
            </a:prstGeom>
            <a:gradFill>
              <a:gsLst>
                <a:gs pos="70000">
                  <a:schemeClr val="bg1"/>
                </a:gs>
                <a:gs pos="95000">
                  <a:schemeClr val="bg1">
                    <a:alpha val="77000"/>
                  </a:schemeClr>
                </a:gs>
                <a:gs pos="25000">
                  <a:schemeClr val="bg1"/>
                </a:gs>
                <a:gs pos="0">
                  <a:schemeClr val="bg1">
                    <a:alpha val="40000"/>
                  </a:schemeClr>
                </a:gs>
              </a:gsLst>
              <a:path path="circle">
                <a:fillToRect l="100000" t="100000"/>
              </a:path>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12" name="Rectangle 11">
            <a:extLst>
              <a:ext uri="{FF2B5EF4-FFF2-40B4-BE49-F238E27FC236}">
                <a16:creationId xmlns:a16="http://schemas.microsoft.com/office/drawing/2014/main" id="{82C6BFFC-856D-8F7E-9E6F-1FE2B9EC750F}"/>
              </a:ext>
            </a:extLst>
          </p:cNvPr>
          <p:cNvSpPr/>
          <p:nvPr/>
        </p:nvSpPr>
        <p:spPr bwMode="auto">
          <a:xfrm rot="16200000">
            <a:off x="546586" y="1015996"/>
            <a:ext cx="3732836" cy="4826001"/>
          </a:xfrm>
          <a:prstGeom prst="rect">
            <a:avLst/>
          </a:prstGeom>
          <a:solidFill>
            <a:schemeClr val="bg1"/>
          </a:solidFill>
          <a:ln w="12700" cap="flat" cmpd="sng" algn="ctr">
            <a:noFill/>
            <a:prstDash val="solid"/>
            <a:miter lim="800000"/>
            <a:headEnd type="none" w="med" len="med"/>
            <a:tailEnd type="none" w="med" len="med"/>
          </a:ln>
          <a:effectLst>
            <a:outerShdw blurRad="254000" dist="63500" dir="2700000" algn="tl" rotWithShape="0">
              <a:srgbClr val="454142">
                <a:alpha val="20000"/>
              </a:srgbClr>
            </a:outerShdw>
          </a:effectLst>
        </p:spPr>
        <p:txBody>
          <a:bodyPr rot="0" spcFirstLastPara="0" vertOverflow="overflow" horzOverflow="overflow" vert="horz" wrap="square" lIns="182880" tIns="252000" rIns="182880" bIns="25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F87F854B-C915-8F5E-6618-E6F16BB7ED14}"/>
              </a:ext>
            </a:extLst>
          </p:cNvPr>
          <p:cNvSpPr/>
          <p:nvPr/>
        </p:nvSpPr>
        <p:spPr bwMode="auto">
          <a:xfrm rot="16200000">
            <a:off x="1683386" y="2680265"/>
            <a:ext cx="944879" cy="3506472"/>
          </a:xfrm>
          <a:prstGeom prst="roundRect">
            <a:avLst>
              <a:gd name="adj" fmla="val 8334"/>
            </a:avLst>
          </a:prstGeom>
          <a:solidFill>
            <a:schemeClr val="accent1">
              <a:lumMod val="20000"/>
              <a:lumOff val="80000"/>
              <a:alpha val="42000"/>
            </a:schemeClr>
          </a:solidFill>
          <a:ln w="12700" cap="flat" cmpd="sng" algn="ctr">
            <a:noFill/>
            <a:prstDash val="solid"/>
            <a:miter lim="800000"/>
            <a:headEnd type="none" w="med" len="med"/>
            <a:tailEnd type="none" w="med" len="med"/>
          </a:ln>
          <a:effectLst/>
        </p:spPr>
        <p:txBody>
          <a:bodyPr rot="0" spcFirstLastPara="0" vertOverflow="overflow" horzOverflow="overflow" vert="horz" wrap="none" lIns="182880" tIns="252000" rIns="182880" bIns="25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Text Placeholder 3">
            <a:extLst>
              <a:ext uri="{FF2B5EF4-FFF2-40B4-BE49-F238E27FC236}">
                <a16:creationId xmlns:a16="http://schemas.microsoft.com/office/drawing/2014/main" id="{DD050CFB-B0F7-B248-1DE1-1DC8D64856B7}"/>
              </a:ext>
            </a:extLst>
          </p:cNvPr>
          <p:cNvSpPr txBox="1">
            <a:spLocks/>
          </p:cNvSpPr>
          <p:nvPr/>
        </p:nvSpPr>
        <p:spPr>
          <a:xfrm>
            <a:off x="585788" y="4140832"/>
            <a:ext cx="3231516" cy="585338"/>
          </a:xfrm>
          <a:prstGeom prst="rect">
            <a:avLst/>
          </a:prstGeom>
          <a:noFill/>
        </p:spPr>
        <p:txBody>
          <a:bodyPr vert="horz" wrap="square" lIns="0" tIns="0" rIns="0" bIns="0" rtlCol="0" anchor="ctr" anchorCtr="0">
            <a:noAutofit/>
          </a:bodyPr>
          <a:lstStyle>
            <a:defPPr>
              <a:defRPr lang="en-US"/>
            </a:defPPr>
            <a:lvl1pPr indent="0" defTabSz="914400">
              <a:lnSpc>
                <a:spcPct val="90000"/>
              </a:lnSpc>
              <a:spcBef>
                <a:spcPts val="1000"/>
              </a:spcBef>
              <a:buFont typeface="Arial" panose="020B0604020202020204" pitchFamily="34" charset="0"/>
              <a:buNone/>
              <a:defRPr sz="1800" b="0" i="0" spc="0">
                <a:solidFill>
                  <a:srgbClr val="737373"/>
                </a:solidFill>
                <a:cs typeface="Segoe UI Semibold" panose="020B0502040204020203" pitchFamily="34" charset="0"/>
              </a:defRPr>
            </a:lvl1pPr>
            <a:lvl2pPr marL="457200" indent="0" defTabSz="91440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marL="914400" indent="0" defTabSz="91440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00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3200" b="0" i="0" u="none" strike="noStrike" kern="1200" cap="none" spc="-50" normalizeH="0" baseline="0" noProof="0">
                <a:ln w="3175">
                  <a:noFill/>
                </a:ln>
                <a:gradFill>
                  <a:gsLst>
                    <a:gs pos="100000">
                      <a:srgbClr val="49C5B1"/>
                    </a:gs>
                    <a:gs pos="63000">
                      <a:srgbClr val="0078D4"/>
                    </a:gs>
                    <a:gs pos="0">
                      <a:srgbClr val="C03BC4"/>
                    </a:gs>
                  </a:gsLst>
                  <a:path path="circle">
                    <a:fillToRect l="100000" t="100000"/>
                  </a:path>
                </a:gradFill>
                <a:effectLst/>
                <a:uLnTx/>
                <a:uFillTx/>
                <a:latin typeface="Segoe UI Semibold"/>
                <a:ea typeface="+mn-ea"/>
                <a:cs typeface="Segoe UI" pitchFamily="34" charset="0"/>
              </a:rPr>
              <a:t>Learn more!</a:t>
            </a:r>
          </a:p>
        </p:txBody>
      </p:sp>
      <p:sp>
        <p:nvSpPr>
          <p:cNvPr id="23" name="Rectangle: Rounded Corners 22">
            <a:extLst>
              <a:ext uri="{FF2B5EF4-FFF2-40B4-BE49-F238E27FC236}">
                <a16:creationId xmlns:a16="http://schemas.microsoft.com/office/drawing/2014/main" id="{2F90712B-0C79-0C08-B484-E34B0A687975}"/>
              </a:ext>
            </a:extLst>
          </p:cNvPr>
          <p:cNvSpPr/>
          <p:nvPr/>
        </p:nvSpPr>
        <p:spPr bwMode="auto">
          <a:xfrm rot="16200000">
            <a:off x="5086827" y="-240508"/>
            <a:ext cx="5699760" cy="7339013"/>
          </a:xfrm>
          <a:prstGeom prst="roundRect">
            <a:avLst>
              <a:gd name="adj" fmla="val 2818"/>
            </a:avLst>
          </a:prstGeom>
          <a:solidFill>
            <a:schemeClr val="bg1">
              <a:lumMod val="95000"/>
            </a:schemeClr>
          </a:solidFill>
          <a:ln w="12700" cap="flat" cmpd="sng" algn="ctr">
            <a:noFill/>
            <a:prstDash val="solid"/>
            <a:miter lim="800000"/>
            <a:headEnd type="none" w="med" len="med"/>
            <a:tailEnd type="none" w="med" len="med"/>
          </a:ln>
          <a:effectLst/>
        </p:spPr>
        <p:txBody>
          <a:bodyPr rot="0" spcFirstLastPara="0" vertOverflow="overflow" horzOverflow="overflow" vert="horz" wrap="none" lIns="182880" tIns="252000" rIns="182880" bIns="25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Title 23">
            <a:extLst>
              <a:ext uri="{FF2B5EF4-FFF2-40B4-BE49-F238E27FC236}">
                <a16:creationId xmlns:a16="http://schemas.microsoft.com/office/drawing/2014/main" id="{C5DE9C30-55BC-4C91-9FA0-3864FD294274}"/>
              </a:ext>
            </a:extLst>
          </p:cNvPr>
          <p:cNvSpPr>
            <a:spLocks noGrp="1"/>
          </p:cNvSpPr>
          <p:nvPr>
            <p:ph type="title"/>
          </p:nvPr>
        </p:nvSpPr>
        <p:spPr>
          <a:xfrm>
            <a:off x="588263" y="2026480"/>
            <a:ext cx="3320798" cy="553998"/>
          </a:xfrm>
        </p:spPr>
        <p:txBody>
          <a:bodyPr/>
          <a:lstStyle/>
          <a:p>
            <a:r>
              <a:rPr lang="en-US"/>
              <a:t>General Business Central resource</a:t>
            </a:r>
            <a:endParaRPr lang="en-US">
              <a:gradFill>
                <a:gsLst>
                  <a:gs pos="100000">
                    <a:srgbClr val="49C5B1"/>
                  </a:gs>
                  <a:gs pos="63000">
                    <a:srgbClr val="0078D4"/>
                  </a:gs>
                  <a:gs pos="0">
                    <a:srgbClr val="C03BC4"/>
                  </a:gs>
                </a:gsLst>
                <a:path path="circle">
                  <a:fillToRect l="100000" t="100000"/>
                </a:path>
              </a:gradFill>
            </a:endParaRPr>
          </a:p>
        </p:txBody>
      </p:sp>
      <p:sp>
        <p:nvSpPr>
          <p:cNvPr id="31" name="Rectangle: Rounded Corners 30">
            <a:extLst>
              <a:ext uri="{FF2B5EF4-FFF2-40B4-BE49-F238E27FC236}">
                <a16:creationId xmlns:a16="http://schemas.microsoft.com/office/drawing/2014/main" id="{C53CEA8F-8FA0-E3C0-8434-D6366E6686F1}"/>
              </a:ext>
            </a:extLst>
          </p:cNvPr>
          <p:cNvSpPr/>
          <p:nvPr/>
        </p:nvSpPr>
        <p:spPr bwMode="auto">
          <a:xfrm>
            <a:off x="4516793" y="834705"/>
            <a:ext cx="3339208" cy="1629517"/>
          </a:xfrm>
          <a:prstGeom prst="roundRect">
            <a:avLst>
              <a:gd name="adj" fmla="val 2152"/>
            </a:avLst>
          </a:prstGeom>
          <a:solidFill>
            <a:schemeClr val="bg1">
              <a:alpha val="72000"/>
            </a:schemeClr>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82880" rIns="182880" bIns="38100"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itchFamily="34" charset="0"/>
              </a:rPr>
              <a:t>Have a question?</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rPr>
              <a:t>aka.ms/</a:t>
            </a:r>
            <a:r>
              <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rPr>
              <a:t>BCYammer</a:t>
            </a: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8" name="Rectangle: Rounded Corners 37">
            <a:extLst>
              <a:ext uri="{FF2B5EF4-FFF2-40B4-BE49-F238E27FC236}">
                <a16:creationId xmlns:a16="http://schemas.microsoft.com/office/drawing/2014/main" id="{A541E26C-93C4-CAA5-515F-591CBCB71D8C}"/>
              </a:ext>
            </a:extLst>
          </p:cNvPr>
          <p:cNvSpPr/>
          <p:nvPr/>
        </p:nvSpPr>
        <p:spPr bwMode="auto">
          <a:xfrm>
            <a:off x="4516793" y="2614239"/>
            <a:ext cx="3339208" cy="1629517"/>
          </a:xfrm>
          <a:prstGeom prst="roundRect">
            <a:avLst>
              <a:gd name="adj" fmla="val 2152"/>
            </a:avLst>
          </a:prstGeom>
          <a:solidFill>
            <a:schemeClr val="bg1">
              <a:alpha val="72000"/>
            </a:schemeClr>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82880" rIns="182880" bIns="38100"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itchFamily="34" charset="0"/>
              </a:rPr>
              <a:t>Looking for resources?</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rPr>
              <a:t>aka.ms/</a:t>
            </a:r>
            <a:r>
              <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rPr>
              <a:t>BCAll</a:t>
            </a: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995AE324-2E9D-68FD-3C32-AB86C5543A4C}"/>
              </a:ext>
            </a:extLst>
          </p:cNvPr>
          <p:cNvSpPr/>
          <p:nvPr/>
        </p:nvSpPr>
        <p:spPr bwMode="auto">
          <a:xfrm>
            <a:off x="4516793" y="4393774"/>
            <a:ext cx="3339208" cy="1629517"/>
          </a:xfrm>
          <a:prstGeom prst="roundRect">
            <a:avLst>
              <a:gd name="adj" fmla="val 2152"/>
            </a:avLst>
          </a:prstGeom>
          <a:solidFill>
            <a:schemeClr val="bg1">
              <a:alpha val="72000"/>
            </a:schemeClr>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82880" rIns="182880" bIns="38100"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itchFamily="34" charset="0"/>
              </a:rPr>
              <a:t>Submit your ideas</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rPr>
              <a:t>aka.ms/</a:t>
            </a:r>
            <a:r>
              <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rPr>
              <a:t>BCIdeas</a:t>
            </a: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1" name="Rectangle: Rounded Corners 40">
            <a:extLst>
              <a:ext uri="{FF2B5EF4-FFF2-40B4-BE49-F238E27FC236}">
                <a16:creationId xmlns:a16="http://schemas.microsoft.com/office/drawing/2014/main" id="{B0A1817E-A042-FA9D-CCC0-E940F8CF6E31}"/>
              </a:ext>
            </a:extLst>
          </p:cNvPr>
          <p:cNvSpPr/>
          <p:nvPr/>
        </p:nvSpPr>
        <p:spPr bwMode="auto">
          <a:xfrm>
            <a:off x="8017415" y="834705"/>
            <a:ext cx="3339208" cy="1629517"/>
          </a:xfrm>
          <a:prstGeom prst="roundRect">
            <a:avLst>
              <a:gd name="adj" fmla="val 2152"/>
            </a:avLst>
          </a:prstGeom>
          <a:solidFill>
            <a:schemeClr val="bg1">
              <a:alpha val="72000"/>
            </a:schemeClr>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82880" rIns="182880" bIns="38100"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itchFamily="34" charset="0"/>
              </a:rPr>
              <a:t>Join the conversation</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rPr>
              <a:t>@MSDyn365BC </a:t>
            </a:r>
          </a:p>
        </p:txBody>
      </p:sp>
      <p:sp>
        <p:nvSpPr>
          <p:cNvPr id="42" name="Rectangle: Rounded Corners 41">
            <a:extLst>
              <a:ext uri="{FF2B5EF4-FFF2-40B4-BE49-F238E27FC236}">
                <a16:creationId xmlns:a16="http://schemas.microsoft.com/office/drawing/2014/main" id="{48D926D9-020B-3A88-6AAD-D863235E2B7B}"/>
              </a:ext>
            </a:extLst>
          </p:cNvPr>
          <p:cNvSpPr/>
          <p:nvPr/>
        </p:nvSpPr>
        <p:spPr bwMode="auto">
          <a:xfrm>
            <a:off x="8017415" y="2614239"/>
            <a:ext cx="3339208" cy="1629517"/>
          </a:xfrm>
          <a:prstGeom prst="roundRect">
            <a:avLst>
              <a:gd name="adj" fmla="val 2152"/>
            </a:avLst>
          </a:prstGeom>
          <a:solidFill>
            <a:schemeClr val="bg1">
              <a:alpha val="72000"/>
            </a:schemeClr>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82880" rIns="182880" bIns="38100"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itchFamily="34" charset="0"/>
              </a:rPr>
              <a:t>Follow on LinkedIn</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rPr>
              <a:t>aka.ms/</a:t>
            </a:r>
            <a:r>
              <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rPr>
              <a:t>BCLinkedIn</a:t>
            </a: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3" name="Rectangle: Rounded Corners 42">
            <a:extLst>
              <a:ext uri="{FF2B5EF4-FFF2-40B4-BE49-F238E27FC236}">
                <a16:creationId xmlns:a16="http://schemas.microsoft.com/office/drawing/2014/main" id="{DEECB44F-978F-28E9-03A2-34C393232639}"/>
              </a:ext>
            </a:extLst>
          </p:cNvPr>
          <p:cNvSpPr/>
          <p:nvPr/>
        </p:nvSpPr>
        <p:spPr bwMode="auto">
          <a:xfrm>
            <a:off x="8017415" y="4393774"/>
            <a:ext cx="3339208" cy="1629517"/>
          </a:xfrm>
          <a:prstGeom prst="roundRect">
            <a:avLst>
              <a:gd name="adj" fmla="val 2152"/>
            </a:avLst>
          </a:prstGeom>
          <a:solidFill>
            <a:schemeClr val="bg1">
              <a:alpha val="72000"/>
            </a:schemeClr>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82880" rIns="182880" bIns="38100"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Segoe UI" pitchFamily="34" charset="0"/>
              </a:rPr>
              <a:t>Join the office hours</a:t>
            </a:r>
          </a:p>
          <a:p>
            <a:pPr marL="0" marR="0" lvl="0" indent="0" algn="l" defTabSz="914192"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rPr>
              <a:t>aka.ms/</a:t>
            </a:r>
            <a:r>
              <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rPr>
              <a:t>BCOfficeHours</a:t>
            </a: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8" name="Oval 47">
            <a:extLst>
              <a:ext uri="{FF2B5EF4-FFF2-40B4-BE49-F238E27FC236}">
                <a16:creationId xmlns:a16="http://schemas.microsoft.com/office/drawing/2014/main" id="{3C9AD427-C1A8-FCF2-D38F-A0FA3A273A74}"/>
              </a:ext>
            </a:extLst>
          </p:cNvPr>
          <p:cNvSpPr/>
          <p:nvPr/>
        </p:nvSpPr>
        <p:spPr bwMode="auto">
          <a:xfrm>
            <a:off x="10645140" y="3547516"/>
            <a:ext cx="589563" cy="589559"/>
          </a:xfrm>
          <a:prstGeom prst="ellipse">
            <a:avLst/>
          </a:prstGeom>
          <a:solidFill>
            <a:schemeClr val="bg1"/>
          </a:solidFill>
          <a:ln w="12700" cap="flat" cmpd="sng" algn="ctr">
            <a:noFill/>
            <a:prstDash val="solid"/>
            <a:miter lim="800000"/>
            <a:headEnd type="none" w="med" len="med"/>
            <a:tailEnd type="none" w="med" len="med"/>
          </a:ln>
          <a:effectLst>
            <a:outerShdw blurRad="254000" dist="63500" dir="2700000" algn="tl" rotWithShape="0">
              <a:schemeClr val="bg1">
                <a:lumMod val="50000"/>
                <a:alpha val="20000"/>
              </a:schemeClr>
            </a:outerShdw>
          </a:effectLst>
        </p:spPr>
        <p:txBody>
          <a:bodyPr rot="0" spcFirstLastPara="0" vertOverflow="overflow" horzOverflow="overflow" vert="horz" wrap="none" lIns="182880" tIns="252000" rIns="182880" bIns="25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sp>
        <p:nvSpPr>
          <p:cNvPr id="3" name="Graphic 123">
            <a:extLst>
              <a:ext uri="{FF2B5EF4-FFF2-40B4-BE49-F238E27FC236}">
                <a16:creationId xmlns:a16="http://schemas.microsoft.com/office/drawing/2014/main" id="{896698A2-1159-3FD0-2E58-126A23EC8428}"/>
              </a:ext>
              <a:ext uri="{C183D7F6-B498-43B3-948B-1728B52AA6E4}">
                <adec:decorative xmlns:adec="http://schemas.microsoft.com/office/drawing/2017/decorative" val="1"/>
              </a:ext>
            </a:extLst>
          </p:cNvPr>
          <p:cNvSpPr/>
          <p:nvPr/>
        </p:nvSpPr>
        <p:spPr>
          <a:xfrm>
            <a:off x="10796502" y="3698876"/>
            <a:ext cx="286842" cy="286840"/>
          </a:xfrm>
          <a:custGeom>
            <a:avLst/>
            <a:gdLst>
              <a:gd name="connsiteX0" fmla="*/ 280988 w 381000"/>
              <a:gd name="connsiteY0" fmla="*/ 0 h 381000"/>
              <a:gd name="connsiteX1" fmla="*/ 342900 w 381000"/>
              <a:gd name="connsiteY1" fmla="*/ 61913 h 381000"/>
              <a:gd name="connsiteX2" fmla="*/ 342900 w 381000"/>
              <a:gd name="connsiteY2" fmla="*/ 76200 h 381000"/>
              <a:gd name="connsiteX3" fmla="*/ 0 w 381000"/>
              <a:gd name="connsiteY3" fmla="*/ 76200 h 381000"/>
              <a:gd name="connsiteX4" fmla="*/ 0 w 381000"/>
              <a:gd name="connsiteY4" fmla="*/ 61913 h 381000"/>
              <a:gd name="connsiteX5" fmla="*/ 61913 w 381000"/>
              <a:gd name="connsiteY5" fmla="*/ 0 h 381000"/>
              <a:gd name="connsiteX6" fmla="*/ 280988 w 381000"/>
              <a:gd name="connsiteY6" fmla="*/ 0 h 381000"/>
              <a:gd name="connsiteX7" fmla="*/ 342900 w 381000"/>
              <a:gd name="connsiteY7" fmla="*/ 104775 h 381000"/>
              <a:gd name="connsiteX8" fmla="*/ 342900 w 381000"/>
              <a:gd name="connsiteY8" fmla="*/ 171865 h 381000"/>
              <a:gd name="connsiteX9" fmla="*/ 276225 w 381000"/>
              <a:gd name="connsiteY9" fmla="*/ 152400 h 381000"/>
              <a:gd name="connsiteX10" fmla="*/ 152400 w 381000"/>
              <a:gd name="connsiteY10" fmla="*/ 276225 h 381000"/>
              <a:gd name="connsiteX11" fmla="*/ 171865 w 381000"/>
              <a:gd name="connsiteY11" fmla="*/ 342900 h 381000"/>
              <a:gd name="connsiteX12" fmla="*/ 61913 w 381000"/>
              <a:gd name="connsiteY12" fmla="*/ 342900 h 381000"/>
              <a:gd name="connsiteX13" fmla="*/ 0 w 381000"/>
              <a:gd name="connsiteY13" fmla="*/ 280988 h 381000"/>
              <a:gd name="connsiteX14" fmla="*/ 0 w 381000"/>
              <a:gd name="connsiteY14" fmla="*/ 104775 h 381000"/>
              <a:gd name="connsiteX15" fmla="*/ 342900 w 381000"/>
              <a:gd name="connsiteY15" fmla="*/ 10477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76225 w 381000"/>
              <a:gd name="connsiteY21" fmla="*/ 276227 h 381000"/>
              <a:gd name="connsiteX22" fmla="*/ 314325 w 381000"/>
              <a:gd name="connsiteY22" fmla="*/ 276227 h 381000"/>
              <a:gd name="connsiteX23" fmla="*/ 323850 w 381000"/>
              <a:gd name="connsiteY23" fmla="*/ 285752 h 381000"/>
              <a:gd name="connsiteX24" fmla="*/ 314325 w 381000"/>
              <a:gd name="connsiteY24" fmla="*/ 295277 h 381000"/>
              <a:gd name="connsiteX25" fmla="*/ 266700 w 381000"/>
              <a:gd name="connsiteY25" fmla="*/ 295277 h 381000"/>
              <a:gd name="connsiteX26" fmla="*/ 257175 w 381000"/>
              <a:gd name="connsiteY26" fmla="*/ 285752 h 381000"/>
              <a:gd name="connsiteX27" fmla="*/ 257175 w 381000"/>
              <a:gd name="connsiteY27" fmla="*/ 285721 h 381000"/>
              <a:gd name="connsiteX28" fmla="*/ 257175 w 381000"/>
              <a:gd name="connsiteY28" fmla="*/ 228598 h 381000"/>
              <a:gd name="connsiteX29" fmla="*/ 266700 w 381000"/>
              <a:gd name="connsiteY29" fmla="*/ 219073 h 381000"/>
              <a:gd name="connsiteX30" fmla="*/ 276225 w 381000"/>
              <a:gd name="connsiteY30" fmla="*/ 228598 h 381000"/>
              <a:gd name="connsiteX31" fmla="*/ 276225 w 381000"/>
              <a:gd name="connsiteY31" fmla="*/ 27622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000" h="381000">
                <a:moveTo>
                  <a:pt x="280988" y="0"/>
                </a:moveTo>
                <a:cubicBezTo>
                  <a:pt x="315180" y="0"/>
                  <a:pt x="342900" y="27719"/>
                  <a:pt x="342900" y="61913"/>
                </a:cubicBezTo>
                <a:lnTo>
                  <a:pt x="342900" y="76200"/>
                </a:lnTo>
                <a:lnTo>
                  <a:pt x="0" y="76200"/>
                </a:lnTo>
                <a:lnTo>
                  <a:pt x="0" y="61913"/>
                </a:lnTo>
                <a:cubicBezTo>
                  <a:pt x="0" y="27719"/>
                  <a:pt x="27719" y="0"/>
                  <a:pt x="61913" y="0"/>
                </a:cubicBezTo>
                <a:lnTo>
                  <a:pt x="280988" y="0"/>
                </a:lnTo>
                <a:close/>
                <a:moveTo>
                  <a:pt x="342900" y="104775"/>
                </a:moveTo>
                <a:lnTo>
                  <a:pt x="342900" y="171865"/>
                </a:lnTo>
                <a:cubicBezTo>
                  <a:pt x="323654" y="159544"/>
                  <a:pt x="300773" y="152400"/>
                  <a:pt x="276225" y="152400"/>
                </a:cubicBezTo>
                <a:cubicBezTo>
                  <a:pt x="207837" y="152400"/>
                  <a:pt x="152400" y="207837"/>
                  <a:pt x="152400" y="276225"/>
                </a:cubicBezTo>
                <a:cubicBezTo>
                  <a:pt x="152400" y="300773"/>
                  <a:pt x="159544" y="323654"/>
                  <a:pt x="171865" y="342900"/>
                </a:cubicBezTo>
                <a:lnTo>
                  <a:pt x="61913" y="342900"/>
                </a:lnTo>
                <a:cubicBezTo>
                  <a:pt x="27719" y="342900"/>
                  <a:pt x="0" y="315180"/>
                  <a:pt x="0" y="280988"/>
                </a:cubicBezTo>
                <a:lnTo>
                  <a:pt x="0" y="104775"/>
                </a:lnTo>
                <a:lnTo>
                  <a:pt x="342900" y="104775"/>
                </a:ln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76225" y="276227"/>
                </a:moveTo>
                <a:lnTo>
                  <a:pt x="314325" y="276227"/>
                </a:lnTo>
                <a:cubicBezTo>
                  <a:pt x="319585" y="276227"/>
                  <a:pt x="323850" y="280490"/>
                  <a:pt x="323850" y="285752"/>
                </a:cubicBezTo>
                <a:cubicBezTo>
                  <a:pt x="323850" y="291012"/>
                  <a:pt x="319585" y="295277"/>
                  <a:pt x="314325" y="295277"/>
                </a:cubicBezTo>
                <a:lnTo>
                  <a:pt x="266700" y="295277"/>
                </a:lnTo>
                <a:cubicBezTo>
                  <a:pt x="261440" y="295277"/>
                  <a:pt x="257175" y="291012"/>
                  <a:pt x="257175" y="285752"/>
                </a:cubicBezTo>
                <a:lnTo>
                  <a:pt x="257175" y="285721"/>
                </a:lnTo>
                <a:lnTo>
                  <a:pt x="257175" y="228598"/>
                </a:lnTo>
                <a:cubicBezTo>
                  <a:pt x="257175" y="223338"/>
                  <a:pt x="261440" y="219073"/>
                  <a:pt x="266700" y="219073"/>
                </a:cubicBezTo>
                <a:cubicBezTo>
                  <a:pt x="271960" y="219073"/>
                  <a:pt x="276225" y="223338"/>
                  <a:pt x="276225" y="228598"/>
                </a:cubicBezTo>
                <a:lnTo>
                  <a:pt x="276225" y="276227"/>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49" name="Oval 48">
            <a:extLst>
              <a:ext uri="{FF2B5EF4-FFF2-40B4-BE49-F238E27FC236}">
                <a16:creationId xmlns:a16="http://schemas.microsoft.com/office/drawing/2014/main" id="{233B1833-B743-16B4-6FEE-A72331080A32}"/>
              </a:ext>
            </a:extLst>
          </p:cNvPr>
          <p:cNvSpPr/>
          <p:nvPr/>
        </p:nvSpPr>
        <p:spPr bwMode="auto">
          <a:xfrm>
            <a:off x="7144518" y="5327051"/>
            <a:ext cx="589563" cy="589559"/>
          </a:xfrm>
          <a:prstGeom prst="ellipse">
            <a:avLst/>
          </a:prstGeom>
          <a:solidFill>
            <a:schemeClr val="bg1"/>
          </a:solidFill>
          <a:ln w="12700" cap="flat" cmpd="sng" algn="ctr">
            <a:noFill/>
            <a:prstDash val="solid"/>
            <a:miter lim="800000"/>
            <a:headEnd type="none" w="med" len="med"/>
            <a:tailEnd type="none" w="med" len="med"/>
          </a:ln>
          <a:effectLst>
            <a:outerShdw blurRad="254000" dist="63500" dir="2700000" algn="tl" rotWithShape="0">
              <a:schemeClr val="bg1">
                <a:lumMod val="50000"/>
                <a:alpha val="20000"/>
              </a:schemeClr>
            </a:outerShdw>
          </a:effectLst>
        </p:spPr>
        <p:txBody>
          <a:bodyPr rot="0" spcFirstLastPara="0" vertOverflow="overflow" horzOverflow="overflow" vert="horz" wrap="none" lIns="182880" tIns="252000" rIns="182880" bIns="25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sp>
        <p:nvSpPr>
          <p:cNvPr id="5" name="Graphic 159">
            <a:extLst>
              <a:ext uri="{FF2B5EF4-FFF2-40B4-BE49-F238E27FC236}">
                <a16:creationId xmlns:a16="http://schemas.microsoft.com/office/drawing/2014/main" id="{EF318CED-1C83-9D6A-5899-4FAC52519E50}"/>
              </a:ext>
              <a:ext uri="{C183D7F6-B498-43B3-948B-1728B52AA6E4}">
                <adec:decorative xmlns:adec="http://schemas.microsoft.com/office/drawing/2017/decorative" val="1"/>
              </a:ext>
            </a:extLst>
          </p:cNvPr>
          <p:cNvSpPr/>
          <p:nvPr/>
        </p:nvSpPr>
        <p:spPr>
          <a:xfrm>
            <a:off x="7295880" y="5478411"/>
            <a:ext cx="286842" cy="286840"/>
          </a:xfrm>
          <a:custGeom>
            <a:avLst/>
            <a:gdLst>
              <a:gd name="connsiteX0" fmla="*/ 162310 w 380999"/>
              <a:gd name="connsiteY0" fmla="*/ 315761 h 381000"/>
              <a:gd name="connsiteX1" fmla="*/ 155532 w 380999"/>
              <a:gd name="connsiteY1" fmla="*/ 342870 h 381000"/>
              <a:gd name="connsiteX2" fmla="*/ 61907 w 380999"/>
              <a:gd name="connsiteY2" fmla="*/ 342870 h 381000"/>
              <a:gd name="connsiteX3" fmla="*/ 0 w 380999"/>
              <a:gd name="connsiteY3" fmla="*/ 280963 h 381000"/>
              <a:gd name="connsiteX4" fmla="*/ 0 w 380999"/>
              <a:gd name="connsiteY4" fmla="*/ 104766 h 381000"/>
              <a:gd name="connsiteX5" fmla="*/ 342870 w 380999"/>
              <a:gd name="connsiteY5" fmla="*/ 104766 h 381000"/>
              <a:gd name="connsiteX6" fmla="*/ 342870 w 380999"/>
              <a:gd name="connsiteY6" fmla="*/ 152619 h 381000"/>
              <a:gd name="connsiteX7" fmla="*/ 293204 w 380999"/>
              <a:gd name="connsiteY7" fmla="*/ 170718 h 381000"/>
              <a:gd name="connsiteX8" fmla="*/ 180773 w 380999"/>
              <a:gd name="connsiteY8" fmla="*/ 283150 h 381000"/>
              <a:gd name="connsiteX9" fmla="*/ 162310 w 380999"/>
              <a:gd name="connsiteY9" fmla="*/ 315761 h 381000"/>
              <a:gd name="connsiteX10" fmla="*/ 342870 w 380999"/>
              <a:gd name="connsiteY10" fmla="*/ 61907 h 381000"/>
              <a:gd name="connsiteX11" fmla="*/ 280963 w 380999"/>
              <a:gd name="connsiteY11" fmla="*/ 0 h 381000"/>
              <a:gd name="connsiteX12" fmla="*/ 61907 w 380999"/>
              <a:gd name="connsiteY12" fmla="*/ 0 h 381000"/>
              <a:gd name="connsiteX13" fmla="*/ 0 w 380999"/>
              <a:gd name="connsiteY13" fmla="*/ 61907 h 381000"/>
              <a:gd name="connsiteX14" fmla="*/ 0 w 380999"/>
              <a:gd name="connsiteY14" fmla="*/ 76193 h 381000"/>
              <a:gd name="connsiteX15" fmla="*/ 342870 w 380999"/>
              <a:gd name="connsiteY15" fmla="*/ 76193 h 381000"/>
              <a:gd name="connsiteX16" fmla="*/ 342870 w 380999"/>
              <a:gd name="connsiteY16" fmla="*/ 61907 h 381000"/>
              <a:gd name="connsiteX17" fmla="*/ 306675 w 380999"/>
              <a:gd name="connsiteY17" fmla="*/ 184187 h 381000"/>
              <a:gd name="connsiteX18" fmla="*/ 194243 w 380999"/>
              <a:gd name="connsiteY18" fmla="*/ 296618 h 381000"/>
              <a:gd name="connsiteX19" fmla="*/ 180790 w 380999"/>
              <a:gd name="connsiteY19" fmla="*/ 320381 h 381000"/>
              <a:gd name="connsiteX20" fmla="*/ 172073 w 380999"/>
              <a:gd name="connsiteY20" fmla="*/ 355252 h 381000"/>
              <a:gd name="connsiteX21" fmla="*/ 197183 w 380999"/>
              <a:gd name="connsiteY21" fmla="*/ 380364 h 381000"/>
              <a:gd name="connsiteX22" fmla="*/ 232054 w 380999"/>
              <a:gd name="connsiteY22" fmla="*/ 371645 h 381000"/>
              <a:gd name="connsiteX23" fmla="*/ 255817 w 380999"/>
              <a:gd name="connsiteY23" fmla="*/ 358191 h 381000"/>
              <a:gd name="connsiteX24" fmla="*/ 368248 w 380999"/>
              <a:gd name="connsiteY24" fmla="*/ 245760 h 381000"/>
              <a:gd name="connsiteX25" fmla="*/ 368248 w 380999"/>
              <a:gd name="connsiteY25" fmla="*/ 184187 h 381000"/>
              <a:gd name="connsiteX26" fmla="*/ 306675 w 380999"/>
              <a:gd name="connsiteY26" fmla="*/ 18418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0999" h="381000">
                <a:moveTo>
                  <a:pt x="162310" y="315761"/>
                </a:moveTo>
                <a:lnTo>
                  <a:pt x="155532" y="342870"/>
                </a:lnTo>
                <a:lnTo>
                  <a:pt x="61907" y="342870"/>
                </a:lnTo>
                <a:cubicBezTo>
                  <a:pt x="27717" y="342870"/>
                  <a:pt x="0" y="315154"/>
                  <a:pt x="0" y="280963"/>
                </a:cubicBezTo>
                <a:lnTo>
                  <a:pt x="0" y="104766"/>
                </a:lnTo>
                <a:lnTo>
                  <a:pt x="342870" y="104766"/>
                </a:lnTo>
                <a:lnTo>
                  <a:pt x="342870" y="152619"/>
                </a:lnTo>
                <a:cubicBezTo>
                  <a:pt x="325102" y="151087"/>
                  <a:pt x="306802" y="157121"/>
                  <a:pt x="293204" y="170718"/>
                </a:cubicBezTo>
                <a:lnTo>
                  <a:pt x="180773" y="283150"/>
                </a:lnTo>
                <a:cubicBezTo>
                  <a:pt x="171778" y="292145"/>
                  <a:pt x="165394" y="303417"/>
                  <a:pt x="162310" y="315761"/>
                </a:cubicBezTo>
                <a:close/>
                <a:moveTo>
                  <a:pt x="342870" y="61907"/>
                </a:moveTo>
                <a:cubicBezTo>
                  <a:pt x="342870" y="27717"/>
                  <a:pt x="315154" y="0"/>
                  <a:pt x="280963" y="0"/>
                </a:cubicBezTo>
                <a:lnTo>
                  <a:pt x="61907" y="0"/>
                </a:lnTo>
                <a:cubicBezTo>
                  <a:pt x="27717" y="0"/>
                  <a:pt x="0" y="27717"/>
                  <a:pt x="0" y="61907"/>
                </a:cubicBezTo>
                <a:lnTo>
                  <a:pt x="0" y="76193"/>
                </a:lnTo>
                <a:lnTo>
                  <a:pt x="342870" y="76193"/>
                </a:lnTo>
                <a:lnTo>
                  <a:pt x="342870" y="61907"/>
                </a:lnTo>
                <a:close/>
                <a:moveTo>
                  <a:pt x="306675" y="184187"/>
                </a:moveTo>
                <a:lnTo>
                  <a:pt x="194243" y="296618"/>
                </a:lnTo>
                <a:cubicBezTo>
                  <a:pt x="187688" y="303173"/>
                  <a:pt x="183038" y="311388"/>
                  <a:pt x="180790" y="320381"/>
                </a:cubicBezTo>
                <a:lnTo>
                  <a:pt x="172073" y="355252"/>
                </a:lnTo>
                <a:cubicBezTo>
                  <a:pt x="168280" y="370418"/>
                  <a:pt x="182017" y="384155"/>
                  <a:pt x="197183" y="380364"/>
                </a:cubicBezTo>
                <a:lnTo>
                  <a:pt x="232054" y="371645"/>
                </a:lnTo>
                <a:cubicBezTo>
                  <a:pt x="241047" y="369397"/>
                  <a:pt x="249262" y="364747"/>
                  <a:pt x="255817" y="358191"/>
                </a:cubicBezTo>
                <a:lnTo>
                  <a:pt x="368248" y="245760"/>
                </a:lnTo>
                <a:cubicBezTo>
                  <a:pt x="385250" y="228756"/>
                  <a:pt x="385250" y="201189"/>
                  <a:pt x="368248" y="184187"/>
                </a:cubicBezTo>
                <a:cubicBezTo>
                  <a:pt x="351246" y="167185"/>
                  <a:pt x="323679" y="167185"/>
                  <a:pt x="306675" y="184187"/>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45" name="Oval 44">
            <a:extLst>
              <a:ext uri="{FF2B5EF4-FFF2-40B4-BE49-F238E27FC236}">
                <a16:creationId xmlns:a16="http://schemas.microsoft.com/office/drawing/2014/main" id="{FEA28D4B-7334-70DF-18E5-11FE1F00578E}"/>
              </a:ext>
            </a:extLst>
          </p:cNvPr>
          <p:cNvSpPr/>
          <p:nvPr/>
        </p:nvSpPr>
        <p:spPr bwMode="auto">
          <a:xfrm>
            <a:off x="7144518" y="1767982"/>
            <a:ext cx="589563" cy="589559"/>
          </a:xfrm>
          <a:prstGeom prst="ellipse">
            <a:avLst/>
          </a:prstGeom>
          <a:solidFill>
            <a:schemeClr val="bg1"/>
          </a:solidFill>
          <a:ln w="12700" cap="flat" cmpd="sng" algn="ctr">
            <a:noFill/>
            <a:prstDash val="solid"/>
            <a:miter lim="800000"/>
            <a:headEnd type="none" w="med" len="med"/>
            <a:tailEnd type="none" w="med" len="med"/>
          </a:ln>
          <a:effectLst>
            <a:outerShdw blurRad="254000" dist="63500" dir="2700000" algn="tl" rotWithShape="0">
              <a:schemeClr val="bg1">
                <a:lumMod val="50000"/>
                <a:alpha val="20000"/>
              </a:schemeClr>
            </a:outerShdw>
          </a:effectLst>
        </p:spPr>
        <p:txBody>
          <a:bodyPr rot="0" spcFirstLastPara="0" vertOverflow="overflow" horzOverflow="overflow" vert="horz" wrap="none" lIns="182880" tIns="252000" rIns="182880" bIns="25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sp>
        <p:nvSpPr>
          <p:cNvPr id="6" name="Graphic 44">
            <a:extLst>
              <a:ext uri="{FF2B5EF4-FFF2-40B4-BE49-F238E27FC236}">
                <a16:creationId xmlns:a16="http://schemas.microsoft.com/office/drawing/2014/main" id="{B886BAC4-4094-A605-73FD-7B7138F739CE}"/>
              </a:ext>
              <a:ext uri="{C183D7F6-B498-43B3-948B-1728B52AA6E4}">
                <adec:decorative xmlns:adec="http://schemas.microsoft.com/office/drawing/2017/decorative" val="1"/>
              </a:ext>
            </a:extLst>
          </p:cNvPr>
          <p:cNvSpPr/>
          <p:nvPr/>
        </p:nvSpPr>
        <p:spPr>
          <a:xfrm>
            <a:off x="7295880" y="1919342"/>
            <a:ext cx="286842" cy="286840"/>
          </a:xfrm>
          <a:custGeom>
            <a:avLst/>
            <a:gdLst>
              <a:gd name="connsiteX0" fmla="*/ 342900 w 381000"/>
              <a:gd name="connsiteY0" fmla="*/ 61913 h 381000"/>
              <a:gd name="connsiteX1" fmla="*/ 280988 w 381000"/>
              <a:gd name="connsiteY1" fmla="*/ 0 h 381000"/>
              <a:gd name="connsiteX2" fmla="*/ 61913 w 381000"/>
              <a:gd name="connsiteY2" fmla="*/ 0 h 381000"/>
              <a:gd name="connsiteX3" fmla="*/ 0 w 381000"/>
              <a:gd name="connsiteY3" fmla="*/ 61913 h 381000"/>
              <a:gd name="connsiteX4" fmla="*/ 0 w 381000"/>
              <a:gd name="connsiteY4" fmla="*/ 76200 h 381000"/>
              <a:gd name="connsiteX5" fmla="*/ 342900 w 381000"/>
              <a:gd name="connsiteY5" fmla="*/ 76200 h 381000"/>
              <a:gd name="connsiteX6" fmla="*/ 342900 w 381000"/>
              <a:gd name="connsiteY6" fmla="*/ 61913 h 381000"/>
              <a:gd name="connsiteX7" fmla="*/ 342900 w 381000"/>
              <a:gd name="connsiteY7" fmla="*/ 171865 h 381000"/>
              <a:gd name="connsiteX8" fmla="*/ 342900 w 381000"/>
              <a:gd name="connsiteY8" fmla="*/ 104775 h 381000"/>
              <a:gd name="connsiteX9" fmla="*/ 0 w 381000"/>
              <a:gd name="connsiteY9" fmla="*/ 104775 h 381000"/>
              <a:gd name="connsiteX10" fmla="*/ 0 w 381000"/>
              <a:gd name="connsiteY10" fmla="*/ 280988 h 381000"/>
              <a:gd name="connsiteX11" fmla="*/ 61913 w 381000"/>
              <a:gd name="connsiteY11" fmla="*/ 342900 h 381000"/>
              <a:gd name="connsiteX12" fmla="*/ 171865 w 381000"/>
              <a:gd name="connsiteY12" fmla="*/ 342900 h 381000"/>
              <a:gd name="connsiteX13" fmla="*/ 152400 w 381000"/>
              <a:gd name="connsiteY13" fmla="*/ 276225 h 381000"/>
              <a:gd name="connsiteX14" fmla="*/ 276225 w 381000"/>
              <a:gd name="connsiteY14" fmla="*/ 152400 h 381000"/>
              <a:gd name="connsiteX15" fmla="*/ 342900 w 381000"/>
              <a:gd name="connsiteY15" fmla="*/ 17186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64328 w 381000"/>
              <a:gd name="connsiteY21" fmla="*/ 331003 h 381000"/>
              <a:gd name="connsiteX22" fmla="*/ 276225 w 381000"/>
              <a:gd name="connsiteY22" fmla="*/ 319107 h 381000"/>
              <a:gd name="connsiteX23" fmla="*/ 288122 w 381000"/>
              <a:gd name="connsiteY23" fmla="*/ 331003 h 381000"/>
              <a:gd name="connsiteX24" fmla="*/ 276225 w 381000"/>
              <a:gd name="connsiteY24" fmla="*/ 342900 h 381000"/>
              <a:gd name="connsiteX25" fmla="*/ 264328 w 381000"/>
              <a:gd name="connsiteY25" fmla="*/ 331003 h 381000"/>
              <a:gd name="connsiteX26" fmla="*/ 240920 w 381000"/>
              <a:gd name="connsiteY26" fmla="*/ 244381 h 381000"/>
              <a:gd name="connsiteX27" fmla="*/ 276225 w 381000"/>
              <a:gd name="connsiteY27" fmla="*/ 207152 h 381000"/>
              <a:gd name="connsiteX28" fmla="*/ 311532 w 381000"/>
              <a:gd name="connsiteY28" fmla="*/ 244290 h 381000"/>
              <a:gd name="connsiteX29" fmla="*/ 301468 w 381000"/>
              <a:gd name="connsiteY29" fmla="*/ 268914 h 381000"/>
              <a:gd name="connsiteX30" fmla="*/ 298904 w 381000"/>
              <a:gd name="connsiteY30" fmla="*/ 271868 h 381000"/>
              <a:gd name="connsiteX31" fmla="*/ 293841 w 381000"/>
              <a:gd name="connsiteY31" fmla="*/ 277400 h 381000"/>
              <a:gd name="connsiteX32" fmla="*/ 291918 w 381000"/>
              <a:gd name="connsiteY32" fmla="*/ 279601 h 381000"/>
              <a:gd name="connsiteX33" fmla="*/ 290301 w 381000"/>
              <a:gd name="connsiteY33" fmla="*/ 281584 h 381000"/>
              <a:gd name="connsiteX34" fmla="*/ 285750 w 381000"/>
              <a:gd name="connsiteY34" fmla="*/ 292829 h 381000"/>
              <a:gd name="connsiteX35" fmla="*/ 276225 w 381000"/>
              <a:gd name="connsiteY35" fmla="*/ 302354 h 381000"/>
              <a:gd name="connsiteX36" fmla="*/ 266700 w 381000"/>
              <a:gd name="connsiteY36" fmla="*/ 292829 h 381000"/>
              <a:gd name="connsiteX37" fmla="*/ 276886 w 381000"/>
              <a:gd name="connsiteY37" fmla="*/ 267872 h 381000"/>
              <a:gd name="connsiteX38" fmla="*/ 279484 w 381000"/>
              <a:gd name="connsiteY38" fmla="*/ 264877 h 381000"/>
              <a:gd name="connsiteX39" fmla="*/ 284540 w 381000"/>
              <a:gd name="connsiteY39" fmla="*/ 259351 h 381000"/>
              <a:gd name="connsiteX40" fmla="*/ 286426 w 381000"/>
              <a:gd name="connsiteY40" fmla="*/ 257192 h 381000"/>
              <a:gd name="connsiteX41" fmla="*/ 288217 w 381000"/>
              <a:gd name="connsiteY41" fmla="*/ 254986 h 381000"/>
              <a:gd name="connsiteX42" fmla="*/ 292482 w 381000"/>
              <a:gd name="connsiteY42" fmla="*/ 244290 h 381000"/>
              <a:gd name="connsiteX43" fmla="*/ 276225 w 381000"/>
              <a:gd name="connsiteY43" fmla="*/ 226202 h 381000"/>
              <a:gd name="connsiteX44" fmla="*/ 259968 w 381000"/>
              <a:gd name="connsiteY44" fmla="*/ 244198 h 381000"/>
              <a:gd name="connsiteX45" fmla="*/ 250534 w 381000"/>
              <a:gd name="connsiteY45" fmla="*/ 253813 h 381000"/>
              <a:gd name="connsiteX46" fmla="*/ 240920 w 381000"/>
              <a:gd name="connsiteY46" fmla="*/ 24438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81000" h="381000">
                <a:moveTo>
                  <a:pt x="342900" y="61913"/>
                </a:moveTo>
                <a:cubicBezTo>
                  <a:pt x="342900" y="27719"/>
                  <a:pt x="315180" y="0"/>
                  <a:pt x="280988" y="0"/>
                </a:cubicBezTo>
                <a:lnTo>
                  <a:pt x="61913" y="0"/>
                </a:lnTo>
                <a:cubicBezTo>
                  <a:pt x="27719" y="0"/>
                  <a:pt x="0" y="27719"/>
                  <a:pt x="0" y="61913"/>
                </a:cubicBezTo>
                <a:lnTo>
                  <a:pt x="0" y="76200"/>
                </a:lnTo>
                <a:lnTo>
                  <a:pt x="342900" y="76200"/>
                </a:lnTo>
                <a:lnTo>
                  <a:pt x="342900" y="61913"/>
                </a:lnTo>
                <a:close/>
                <a:moveTo>
                  <a:pt x="342900" y="171865"/>
                </a:moveTo>
                <a:lnTo>
                  <a:pt x="342900" y="104775"/>
                </a:lnTo>
                <a:lnTo>
                  <a:pt x="0" y="104775"/>
                </a:lnTo>
                <a:lnTo>
                  <a:pt x="0" y="280988"/>
                </a:lnTo>
                <a:cubicBezTo>
                  <a:pt x="0" y="315180"/>
                  <a:pt x="27719" y="342900"/>
                  <a:pt x="61913" y="342900"/>
                </a:cubicBezTo>
                <a:lnTo>
                  <a:pt x="171865" y="342900"/>
                </a:lnTo>
                <a:cubicBezTo>
                  <a:pt x="159544" y="323654"/>
                  <a:pt x="152400" y="300773"/>
                  <a:pt x="152400" y="276225"/>
                </a:cubicBezTo>
                <a:cubicBezTo>
                  <a:pt x="152400" y="207837"/>
                  <a:pt x="207837" y="152400"/>
                  <a:pt x="276225" y="152400"/>
                </a:cubicBezTo>
                <a:cubicBezTo>
                  <a:pt x="300773" y="152400"/>
                  <a:pt x="323654" y="159544"/>
                  <a:pt x="342900" y="171865"/>
                </a:cubicBez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64328" y="331003"/>
                </a:moveTo>
                <a:cubicBezTo>
                  <a:pt x="264328" y="324433"/>
                  <a:pt x="269655" y="319107"/>
                  <a:pt x="276225" y="319107"/>
                </a:cubicBezTo>
                <a:cubicBezTo>
                  <a:pt x="282795" y="319107"/>
                  <a:pt x="288122" y="324433"/>
                  <a:pt x="288122" y="331003"/>
                </a:cubicBezTo>
                <a:cubicBezTo>
                  <a:pt x="288122" y="337574"/>
                  <a:pt x="282795" y="342900"/>
                  <a:pt x="276225" y="342900"/>
                </a:cubicBezTo>
                <a:cubicBezTo>
                  <a:pt x="269655" y="342900"/>
                  <a:pt x="264328" y="337574"/>
                  <a:pt x="264328" y="331003"/>
                </a:cubicBezTo>
                <a:close/>
                <a:moveTo>
                  <a:pt x="240920" y="244381"/>
                </a:moveTo>
                <a:cubicBezTo>
                  <a:pt x="240712" y="222723"/>
                  <a:pt x="256263" y="207152"/>
                  <a:pt x="276225" y="207152"/>
                </a:cubicBezTo>
                <a:cubicBezTo>
                  <a:pt x="295867" y="207152"/>
                  <a:pt x="311532" y="223264"/>
                  <a:pt x="311532" y="244290"/>
                </a:cubicBezTo>
                <a:cubicBezTo>
                  <a:pt x="311532" y="253994"/>
                  <a:pt x="308675" y="260324"/>
                  <a:pt x="301468" y="268914"/>
                </a:cubicBezTo>
                <a:lnTo>
                  <a:pt x="298904" y="271868"/>
                </a:lnTo>
                <a:lnTo>
                  <a:pt x="293841" y="277400"/>
                </a:lnTo>
                <a:lnTo>
                  <a:pt x="291918" y="279601"/>
                </a:lnTo>
                <a:lnTo>
                  <a:pt x="290301" y="281584"/>
                </a:lnTo>
                <a:cubicBezTo>
                  <a:pt x="286864" y="285990"/>
                  <a:pt x="285750" y="288958"/>
                  <a:pt x="285750" y="292829"/>
                </a:cubicBezTo>
                <a:cubicBezTo>
                  <a:pt x="285750" y="298089"/>
                  <a:pt x="281487" y="302354"/>
                  <a:pt x="276225" y="302354"/>
                </a:cubicBezTo>
                <a:cubicBezTo>
                  <a:pt x="270965" y="302354"/>
                  <a:pt x="266700" y="298089"/>
                  <a:pt x="266700" y="292829"/>
                </a:cubicBezTo>
                <a:cubicBezTo>
                  <a:pt x="266700" y="282969"/>
                  <a:pt x="269582" y="276572"/>
                  <a:pt x="276886" y="267872"/>
                </a:cubicBezTo>
                <a:lnTo>
                  <a:pt x="279484" y="264877"/>
                </a:lnTo>
                <a:lnTo>
                  <a:pt x="284540" y="259351"/>
                </a:lnTo>
                <a:lnTo>
                  <a:pt x="286426" y="257192"/>
                </a:lnTo>
                <a:lnTo>
                  <a:pt x="288217" y="254986"/>
                </a:lnTo>
                <a:cubicBezTo>
                  <a:pt x="291429" y="250810"/>
                  <a:pt x="292482" y="247951"/>
                  <a:pt x="292482" y="244290"/>
                </a:cubicBezTo>
                <a:cubicBezTo>
                  <a:pt x="292482" y="233667"/>
                  <a:pt x="285224" y="226202"/>
                  <a:pt x="276225" y="226202"/>
                </a:cubicBezTo>
                <a:cubicBezTo>
                  <a:pt x="266820" y="226202"/>
                  <a:pt x="259863" y="233168"/>
                  <a:pt x="259968" y="244198"/>
                </a:cubicBezTo>
                <a:cubicBezTo>
                  <a:pt x="260019" y="249458"/>
                  <a:pt x="255796" y="253763"/>
                  <a:pt x="250534" y="253813"/>
                </a:cubicBezTo>
                <a:cubicBezTo>
                  <a:pt x="245274" y="253864"/>
                  <a:pt x="240969" y="249641"/>
                  <a:pt x="240920" y="24438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47" name="Oval 46">
            <a:extLst>
              <a:ext uri="{FF2B5EF4-FFF2-40B4-BE49-F238E27FC236}">
                <a16:creationId xmlns:a16="http://schemas.microsoft.com/office/drawing/2014/main" id="{E9710709-893F-3B75-35C8-4DB013CAAE3B}"/>
              </a:ext>
            </a:extLst>
          </p:cNvPr>
          <p:cNvSpPr/>
          <p:nvPr/>
        </p:nvSpPr>
        <p:spPr bwMode="auto">
          <a:xfrm>
            <a:off x="7144518" y="3547516"/>
            <a:ext cx="589563" cy="589559"/>
          </a:xfrm>
          <a:prstGeom prst="ellipse">
            <a:avLst/>
          </a:prstGeom>
          <a:solidFill>
            <a:schemeClr val="bg1"/>
          </a:solidFill>
          <a:ln w="12700" cap="flat" cmpd="sng" algn="ctr">
            <a:noFill/>
            <a:prstDash val="solid"/>
            <a:miter lim="800000"/>
            <a:headEnd type="none" w="med" len="med"/>
            <a:tailEnd type="none" w="med" len="med"/>
          </a:ln>
          <a:effectLst>
            <a:outerShdw blurRad="254000" dist="63500" dir="2700000" algn="tl" rotWithShape="0">
              <a:schemeClr val="bg1">
                <a:lumMod val="50000"/>
                <a:alpha val="20000"/>
              </a:schemeClr>
            </a:outerShdw>
          </a:effectLst>
        </p:spPr>
        <p:txBody>
          <a:bodyPr rot="0" spcFirstLastPara="0" vertOverflow="overflow" horzOverflow="overflow" vert="horz" wrap="none" lIns="182880" tIns="252000" rIns="182880" bIns="25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sp>
        <p:nvSpPr>
          <p:cNvPr id="7" name="Graphic 38">
            <a:extLst>
              <a:ext uri="{FF2B5EF4-FFF2-40B4-BE49-F238E27FC236}">
                <a16:creationId xmlns:a16="http://schemas.microsoft.com/office/drawing/2014/main" id="{C0FF3143-8E40-83E3-C4E9-42514A7F5D6A}"/>
              </a:ext>
              <a:ext uri="{C183D7F6-B498-43B3-948B-1728B52AA6E4}">
                <adec:decorative xmlns:adec="http://schemas.microsoft.com/office/drawing/2017/decorative" val="1"/>
              </a:ext>
            </a:extLst>
          </p:cNvPr>
          <p:cNvSpPr/>
          <p:nvPr/>
        </p:nvSpPr>
        <p:spPr>
          <a:xfrm>
            <a:off x="7305919" y="3704612"/>
            <a:ext cx="266762" cy="275368"/>
          </a:xfrm>
          <a:custGeom>
            <a:avLst/>
            <a:gdLst>
              <a:gd name="connsiteX0" fmla="*/ 354330 w 354330"/>
              <a:gd name="connsiteY0" fmla="*/ 262890 h 365761"/>
              <a:gd name="connsiteX1" fmla="*/ 354330 w 354330"/>
              <a:gd name="connsiteY1" fmla="*/ 91440 h 365761"/>
              <a:gd name="connsiteX2" fmla="*/ 34290 w 354330"/>
              <a:gd name="connsiteY2" fmla="*/ 91440 h 365761"/>
              <a:gd name="connsiteX3" fmla="*/ 34290 w 354330"/>
              <a:gd name="connsiteY3" fmla="*/ 147853 h 365761"/>
              <a:gd name="connsiteX4" fmla="*/ 80010 w 354330"/>
              <a:gd name="connsiteY4" fmla="*/ 137160 h 365761"/>
              <a:gd name="connsiteX5" fmla="*/ 182880 w 354330"/>
              <a:gd name="connsiteY5" fmla="*/ 240030 h 365761"/>
              <a:gd name="connsiteX6" fmla="*/ 172855 w 354330"/>
              <a:gd name="connsiteY6" fmla="*/ 284381 h 365761"/>
              <a:gd name="connsiteX7" fmla="*/ 208513 w 354330"/>
              <a:gd name="connsiteY7" fmla="*/ 320040 h 365761"/>
              <a:gd name="connsiteX8" fmla="*/ 297180 w 354330"/>
              <a:gd name="connsiteY8" fmla="*/ 320040 h 365761"/>
              <a:gd name="connsiteX9" fmla="*/ 354330 w 354330"/>
              <a:gd name="connsiteY9" fmla="*/ 262890 h 365761"/>
              <a:gd name="connsiteX10" fmla="*/ 354330 w 354330"/>
              <a:gd name="connsiteY10" fmla="*/ 57150 h 365761"/>
              <a:gd name="connsiteX11" fmla="*/ 297180 w 354330"/>
              <a:gd name="connsiteY11" fmla="*/ 0 h 365761"/>
              <a:gd name="connsiteX12" fmla="*/ 91440 w 354330"/>
              <a:gd name="connsiteY12" fmla="*/ 0 h 365761"/>
              <a:gd name="connsiteX13" fmla="*/ 34290 w 354330"/>
              <a:gd name="connsiteY13" fmla="*/ 57150 h 365761"/>
              <a:gd name="connsiteX14" fmla="*/ 34290 w 354330"/>
              <a:gd name="connsiteY14" fmla="*/ 68580 h 365761"/>
              <a:gd name="connsiteX15" fmla="*/ 354330 w 354330"/>
              <a:gd name="connsiteY15" fmla="*/ 68580 h 365761"/>
              <a:gd name="connsiteX16" fmla="*/ 354330 w 354330"/>
              <a:gd name="connsiteY16" fmla="*/ 57150 h 365761"/>
              <a:gd name="connsiteX17" fmla="*/ 127926 w 354330"/>
              <a:gd name="connsiteY17" fmla="*/ 304111 h 365761"/>
              <a:gd name="connsiteX18" fmla="*/ 80010 w 354330"/>
              <a:gd name="connsiteY18" fmla="*/ 320040 h 365761"/>
              <a:gd name="connsiteX19" fmla="*/ 0 w 354330"/>
              <a:gd name="connsiteY19" fmla="*/ 240030 h 365761"/>
              <a:gd name="connsiteX20" fmla="*/ 80010 w 354330"/>
              <a:gd name="connsiteY20" fmla="*/ 160020 h 365761"/>
              <a:gd name="connsiteX21" fmla="*/ 160020 w 354330"/>
              <a:gd name="connsiteY21" fmla="*/ 240030 h 365761"/>
              <a:gd name="connsiteX22" fmla="*/ 144091 w 354330"/>
              <a:gd name="connsiteY22" fmla="*/ 287947 h 365761"/>
              <a:gd name="connsiteX23" fmla="*/ 202393 w 354330"/>
              <a:gd name="connsiteY23" fmla="*/ 346249 h 365761"/>
              <a:gd name="connsiteX24" fmla="*/ 202391 w 354330"/>
              <a:gd name="connsiteY24" fmla="*/ 362413 h 365761"/>
              <a:gd name="connsiteX25" fmla="*/ 186228 w 354330"/>
              <a:gd name="connsiteY25" fmla="*/ 362413 h 365761"/>
              <a:gd name="connsiteX26" fmla="*/ 127926 w 354330"/>
              <a:gd name="connsiteY26" fmla="*/ 304111 h 365761"/>
              <a:gd name="connsiteX27" fmla="*/ 137160 w 354330"/>
              <a:gd name="connsiteY27" fmla="*/ 240030 h 365761"/>
              <a:gd name="connsiteX28" fmla="*/ 80010 w 354330"/>
              <a:gd name="connsiteY28" fmla="*/ 182880 h 365761"/>
              <a:gd name="connsiteX29" fmla="*/ 22860 w 354330"/>
              <a:gd name="connsiteY29" fmla="*/ 240030 h 365761"/>
              <a:gd name="connsiteX30" fmla="*/ 80010 w 354330"/>
              <a:gd name="connsiteY30" fmla="*/ 297180 h 365761"/>
              <a:gd name="connsiteX31" fmla="*/ 137160 w 354330"/>
              <a:gd name="connsiteY31" fmla="*/ 240030 h 36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54330" h="365761">
                <a:moveTo>
                  <a:pt x="354330" y="262890"/>
                </a:moveTo>
                <a:lnTo>
                  <a:pt x="354330" y="91440"/>
                </a:lnTo>
                <a:lnTo>
                  <a:pt x="34290" y="91440"/>
                </a:lnTo>
                <a:lnTo>
                  <a:pt x="34290" y="147853"/>
                </a:lnTo>
                <a:cubicBezTo>
                  <a:pt x="48063" y="141008"/>
                  <a:pt x="63587" y="137160"/>
                  <a:pt x="80010" y="137160"/>
                </a:cubicBezTo>
                <a:cubicBezTo>
                  <a:pt x="136824" y="137160"/>
                  <a:pt x="182880" y="183216"/>
                  <a:pt x="182880" y="240030"/>
                </a:cubicBezTo>
                <a:cubicBezTo>
                  <a:pt x="182880" y="255911"/>
                  <a:pt x="179281" y="270953"/>
                  <a:pt x="172855" y="284381"/>
                </a:cubicBezTo>
                <a:lnTo>
                  <a:pt x="208513" y="320040"/>
                </a:lnTo>
                <a:lnTo>
                  <a:pt x="297180" y="320040"/>
                </a:lnTo>
                <a:cubicBezTo>
                  <a:pt x="328743" y="320040"/>
                  <a:pt x="354330" y="294453"/>
                  <a:pt x="354330" y="262890"/>
                </a:cubicBezTo>
                <a:close/>
                <a:moveTo>
                  <a:pt x="354330" y="57150"/>
                </a:moveTo>
                <a:cubicBezTo>
                  <a:pt x="354330" y="25587"/>
                  <a:pt x="328743" y="0"/>
                  <a:pt x="297180" y="0"/>
                </a:cubicBezTo>
                <a:lnTo>
                  <a:pt x="91440" y="0"/>
                </a:lnTo>
                <a:cubicBezTo>
                  <a:pt x="59877" y="0"/>
                  <a:pt x="34290" y="25587"/>
                  <a:pt x="34290" y="57150"/>
                </a:cubicBezTo>
                <a:lnTo>
                  <a:pt x="34290" y="68580"/>
                </a:lnTo>
                <a:lnTo>
                  <a:pt x="354330" y="68580"/>
                </a:lnTo>
                <a:lnTo>
                  <a:pt x="354330" y="57150"/>
                </a:lnTo>
                <a:close/>
                <a:moveTo>
                  <a:pt x="127926" y="304111"/>
                </a:moveTo>
                <a:cubicBezTo>
                  <a:pt x="114570" y="314115"/>
                  <a:pt x="97982" y="320040"/>
                  <a:pt x="80010" y="320040"/>
                </a:cubicBezTo>
                <a:cubicBezTo>
                  <a:pt x="35822" y="320040"/>
                  <a:pt x="0" y="284218"/>
                  <a:pt x="0" y="240030"/>
                </a:cubicBezTo>
                <a:cubicBezTo>
                  <a:pt x="0" y="195842"/>
                  <a:pt x="35822" y="160020"/>
                  <a:pt x="80010" y="160020"/>
                </a:cubicBezTo>
                <a:cubicBezTo>
                  <a:pt x="124198" y="160020"/>
                  <a:pt x="160020" y="195842"/>
                  <a:pt x="160020" y="240030"/>
                </a:cubicBezTo>
                <a:cubicBezTo>
                  <a:pt x="160020" y="258003"/>
                  <a:pt x="154095" y="274590"/>
                  <a:pt x="144091" y="287947"/>
                </a:cubicBezTo>
                <a:lnTo>
                  <a:pt x="202393" y="346249"/>
                </a:lnTo>
                <a:cubicBezTo>
                  <a:pt x="206856" y="350714"/>
                  <a:pt x="206856" y="357951"/>
                  <a:pt x="202391" y="362413"/>
                </a:cubicBezTo>
                <a:cubicBezTo>
                  <a:pt x="197929" y="366878"/>
                  <a:pt x="190691" y="366878"/>
                  <a:pt x="186228" y="362413"/>
                </a:cubicBezTo>
                <a:lnTo>
                  <a:pt x="127926" y="304111"/>
                </a:lnTo>
                <a:close/>
                <a:moveTo>
                  <a:pt x="137160" y="240030"/>
                </a:moveTo>
                <a:cubicBezTo>
                  <a:pt x="137160" y="208467"/>
                  <a:pt x="111573" y="182880"/>
                  <a:pt x="80010" y="182880"/>
                </a:cubicBezTo>
                <a:cubicBezTo>
                  <a:pt x="48447" y="182880"/>
                  <a:pt x="22860" y="208467"/>
                  <a:pt x="22860" y="240030"/>
                </a:cubicBezTo>
                <a:cubicBezTo>
                  <a:pt x="22860" y="271593"/>
                  <a:pt x="48447" y="297180"/>
                  <a:pt x="80010" y="297180"/>
                </a:cubicBezTo>
                <a:cubicBezTo>
                  <a:pt x="111573" y="297180"/>
                  <a:pt x="137160" y="271593"/>
                  <a:pt x="137160" y="24003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46" name="Oval 45">
            <a:extLst>
              <a:ext uri="{FF2B5EF4-FFF2-40B4-BE49-F238E27FC236}">
                <a16:creationId xmlns:a16="http://schemas.microsoft.com/office/drawing/2014/main" id="{6AAA8599-CAB7-F632-73A9-EF202FE0D7BA}"/>
              </a:ext>
            </a:extLst>
          </p:cNvPr>
          <p:cNvSpPr/>
          <p:nvPr/>
        </p:nvSpPr>
        <p:spPr bwMode="auto">
          <a:xfrm>
            <a:off x="10645140" y="1767982"/>
            <a:ext cx="589563" cy="589559"/>
          </a:xfrm>
          <a:prstGeom prst="ellipse">
            <a:avLst/>
          </a:prstGeom>
          <a:solidFill>
            <a:schemeClr val="bg1"/>
          </a:solidFill>
          <a:ln w="12700" cap="flat" cmpd="sng" algn="ctr">
            <a:noFill/>
            <a:prstDash val="solid"/>
            <a:miter lim="800000"/>
            <a:headEnd type="none" w="med" len="med"/>
            <a:tailEnd type="none" w="med" len="med"/>
          </a:ln>
          <a:effectLst>
            <a:outerShdw blurRad="254000" dist="63500" dir="2700000" algn="tl" rotWithShape="0">
              <a:schemeClr val="bg1">
                <a:lumMod val="50000"/>
                <a:alpha val="20000"/>
              </a:schemeClr>
            </a:outerShdw>
          </a:effectLst>
        </p:spPr>
        <p:txBody>
          <a:bodyPr rot="0" spcFirstLastPara="0" vertOverflow="overflow" horzOverflow="overflow" vert="horz" wrap="none" lIns="182880" tIns="252000" rIns="182880" bIns="25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sp>
        <p:nvSpPr>
          <p:cNvPr id="10" name="Graphic 48">
            <a:extLst>
              <a:ext uri="{FF2B5EF4-FFF2-40B4-BE49-F238E27FC236}">
                <a16:creationId xmlns:a16="http://schemas.microsoft.com/office/drawing/2014/main" id="{CD8D2AFB-D410-9A47-388A-39EA15CE11A4}"/>
              </a:ext>
              <a:ext uri="{C183D7F6-B498-43B3-948B-1728B52AA6E4}">
                <adec:decorative xmlns:adec="http://schemas.microsoft.com/office/drawing/2017/decorative" val="1"/>
              </a:ext>
            </a:extLst>
          </p:cNvPr>
          <p:cNvSpPr/>
          <p:nvPr/>
        </p:nvSpPr>
        <p:spPr>
          <a:xfrm>
            <a:off x="10796502" y="1919342"/>
            <a:ext cx="286842" cy="286840"/>
          </a:xfrm>
          <a:custGeom>
            <a:avLst/>
            <a:gdLst>
              <a:gd name="connsiteX0" fmla="*/ 342900 w 381000"/>
              <a:gd name="connsiteY0" fmla="*/ 172412 h 381000"/>
              <a:gd name="connsiteX1" fmla="*/ 342900 w 381000"/>
              <a:gd name="connsiteY1" fmla="*/ 104775 h 381000"/>
              <a:gd name="connsiteX2" fmla="*/ 0 w 381000"/>
              <a:gd name="connsiteY2" fmla="*/ 104775 h 381000"/>
              <a:gd name="connsiteX3" fmla="*/ 0 w 381000"/>
              <a:gd name="connsiteY3" fmla="*/ 280988 h 381000"/>
              <a:gd name="connsiteX4" fmla="*/ 61913 w 381000"/>
              <a:gd name="connsiteY4" fmla="*/ 342900 h 381000"/>
              <a:gd name="connsiteX5" fmla="*/ 193773 w 381000"/>
              <a:gd name="connsiteY5" fmla="*/ 342900 h 381000"/>
              <a:gd name="connsiteX6" fmla="*/ 190500 w 381000"/>
              <a:gd name="connsiteY6" fmla="*/ 321469 h 381000"/>
              <a:gd name="connsiteX7" fmla="*/ 190500 w 381000"/>
              <a:gd name="connsiteY7" fmla="*/ 319507 h 381000"/>
              <a:gd name="connsiteX8" fmla="*/ 243320 w 381000"/>
              <a:gd name="connsiteY8" fmla="*/ 266700 h 381000"/>
              <a:gd name="connsiteX9" fmla="*/ 248612 w 381000"/>
              <a:gd name="connsiteY9" fmla="*/ 266700 h 381000"/>
              <a:gd name="connsiteX10" fmla="*/ 228600 w 381000"/>
              <a:gd name="connsiteY10" fmla="*/ 219075 h 381000"/>
              <a:gd name="connsiteX11" fmla="*/ 295275 w 381000"/>
              <a:gd name="connsiteY11" fmla="*/ 152400 h 381000"/>
              <a:gd name="connsiteX12" fmla="*/ 342900 w 381000"/>
              <a:gd name="connsiteY12" fmla="*/ 172412 h 381000"/>
              <a:gd name="connsiteX13" fmla="*/ 342900 w 381000"/>
              <a:gd name="connsiteY13" fmla="*/ 61913 h 381000"/>
              <a:gd name="connsiteX14" fmla="*/ 280988 w 381000"/>
              <a:gd name="connsiteY14" fmla="*/ 0 h 381000"/>
              <a:gd name="connsiteX15" fmla="*/ 61913 w 381000"/>
              <a:gd name="connsiteY15" fmla="*/ 0 h 381000"/>
              <a:gd name="connsiteX16" fmla="*/ 0 w 381000"/>
              <a:gd name="connsiteY16" fmla="*/ 61913 h 381000"/>
              <a:gd name="connsiteX17" fmla="*/ 0 w 381000"/>
              <a:gd name="connsiteY17" fmla="*/ 76200 h 381000"/>
              <a:gd name="connsiteX18" fmla="*/ 342900 w 381000"/>
              <a:gd name="connsiteY18" fmla="*/ 76200 h 381000"/>
              <a:gd name="connsiteX19" fmla="*/ 342900 w 381000"/>
              <a:gd name="connsiteY19" fmla="*/ 61913 h 381000"/>
              <a:gd name="connsiteX20" fmla="*/ 342900 w 381000"/>
              <a:gd name="connsiteY20" fmla="*/ 219075 h 381000"/>
              <a:gd name="connsiteX21" fmla="*/ 295275 w 381000"/>
              <a:gd name="connsiteY21" fmla="*/ 266700 h 381000"/>
              <a:gd name="connsiteX22" fmla="*/ 247650 w 381000"/>
              <a:gd name="connsiteY22" fmla="*/ 219075 h 381000"/>
              <a:gd name="connsiteX23" fmla="*/ 295275 w 381000"/>
              <a:gd name="connsiteY23" fmla="*/ 171450 h 381000"/>
              <a:gd name="connsiteX24" fmla="*/ 342900 w 381000"/>
              <a:gd name="connsiteY24" fmla="*/ 219075 h 381000"/>
              <a:gd name="connsiteX25" fmla="*/ 381000 w 381000"/>
              <a:gd name="connsiteY25" fmla="*/ 321469 h 381000"/>
              <a:gd name="connsiteX26" fmla="*/ 295275 w 381000"/>
              <a:gd name="connsiteY26" fmla="*/ 381000 h 381000"/>
              <a:gd name="connsiteX27" fmla="*/ 209550 w 381000"/>
              <a:gd name="connsiteY27" fmla="*/ 321469 h 381000"/>
              <a:gd name="connsiteX28" fmla="*/ 209550 w 381000"/>
              <a:gd name="connsiteY28" fmla="*/ 319507 h 381000"/>
              <a:gd name="connsiteX29" fmla="*/ 243320 w 381000"/>
              <a:gd name="connsiteY29" fmla="*/ 285750 h 381000"/>
              <a:gd name="connsiteX30" fmla="*/ 347230 w 381000"/>
              <a:gd name="connsiteY30" fmla="*/ 285750 h 381000"/>
              <a:gd name="connsiteX31" fmla="*/ 381000 w 381000"/>
              <a:gd name="connsiteY31" fmla="*/ 319507 h 381000"/>
              <a:gd name="connsiteX32" fmla="*/ 381000 w 381000"/>
              <a:gd name="connsiteY32" fmla="*/ 32146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342900" y="172412"/>
                </a:moveTo>
                <a:lnTo>
                  <a:pt x="342900" y="104775"/>
                </a:lnTo>
                <a:lnTo>
                  <a:pt x="0" y="104775"/>
                </a:lnTo>
                <a:lnTo>
                  <a:pt x="0" y="280988"/>
                </a:lnTo>
                <a:cubicBezTo>
                  <a:pt x="0" y="315180"/>
                  <a:pt x="27719" y="342900"/>
                  <a:pt x="61913" y="342900"/>
                </a:cubicBezTo>
                <a:lnTo>
                  <a:pt x="193773" y="342900"/>
                </a:lnTo>
                <a:cubicBezTo>
                  <a:pt x="191571" y="335916"/>
                  <a:pt x="190500" y="328691"/>
                  <a:pt x="190500" y="321469"/>
                </a:cubicBezTo>
                <a:lnTo>
                  <a:pt x="190500" y="319507"/>
                </a:lnTo>
                <a:cubicBezTo>
                  <a:pt x="190500" y="290324"/>
                  <a:pt x="214158" y="266700"/>
                  <a:pt x="243320" y="266700"/>
                </a:cubicBezTo>
                <a:lnTo>
                  <a:pt x="248612" y="266700"/>
                </a:lnTo>
                <a:cubicBezTo>
                  <a:pt x="236262" y="254598"/>
                  <a:pt x="228600" y="237731"/>
                  <a:pt x="228600" y="219075"/>
                </a:cubicBezTo>
                <a:cubicBezTo>
                  <a:pt x="228600" y="182251"/>
                  <a:pt x="258451" y="152400"/>
                  <a:pt x="295275" y="152400"/>
                </a:cubicBezTo>
                <a:cubicBezTo>
                  <a:pt x="313931" y="152400"/>
                  <a:pt x="330798" y="160062"/>
                  <a:pt x="342900" y="172412"/>
                </a:cubicBezTo>
                <a:close/>
                <a:moveTo>
                  <a:pt x="342900" y="61913"/>
                </a:moveTo>
                <a:cubicBezTo>
                  <a:pt x="342900" y="27719"/>
                  <a:pt x="315180" y="0"/>
                  <a:pt x="280988" y="0"/>
                </a:cubicBezTo>
                <a:lnTo>
                  <a:pt x="61913" y="0"/>
                </a:lnTo>
                <a:cubicBezTo>
                  <a:pt x="27719" y="0"/>
                  <a:pt x="0" y="27719"/>
                  <a:pt x="0" y="61913"/>
                </a:cubicBezTo>
                <a:lnTo>
                  <a:pt x="0" y="76200"/>
                </a:lnTo>
                <a:lnTo>
                  <a:pt x="342900" y="76200"/>
                </a:lnTo>
                <a:lnTo>
                  <a:pt x="342900" y="61913"/>
                </a:lnTo>
                <a:close/>
                <a:moveTo>
                  <a:pt x="342900" y="219075"/>
                </a:moveTo>
                <a:cubicBezTo>
                  <a:pt x="342900" y="245377"/>
                  <a:pt x="321577" y="266700"/>
                  <a:pt x="295275" y="266700"/>
                </a:cubicBezTo>
                <a:cubicBezTo>
                  <a:pt x="268973" y="266700"/>
                  <a:pt x="247650" y="245377"/>
                  <a:pt x="247650" y="219075"/>
                </a:cubicBezTo>
                <a:cubicBezTo>
                  <a:pt x="247650" y="192773"/>
                  <a:pt x="268973" y="171450"/>
                  <a:pt x="295275" y="171450"/>
                </a:cubicBezTo>
                <a:cubicBezTo>
                  <a:pt x="321577" y="171450"/>
                  <a:pt x="342900" y="192773"/>
                  <a:pt x="342900" y="219075"/>
                </a:cubicBezTo>
                <a:close/>
                <a:moveTo>
                  <a:pt x="381000" y="321469"/>
                </a:moveTo>
                <a:cubicBezTo>
                  <a:pt x="381000" y="351120"/>
                  <a:pt x="356507" y="381000"/>
                  <a:pt x="295275" y="381000"/>
                </a:cubicBezTo>
                <a:cubicBezTo>
                  <a:pt x="234043" y="381000"/>
                  <a:pt x="209550" y="351233"/>
                  <a:pt x="209550" y="321469"/>
                </a:cubicBezTo>
                <a:lnTo>
                  <a:pt x="209550" y="319507"/>
                </a:lnTo>
                <a:cubicBezTo>
                  <a:pt x="209550" y="300855"/>
                  <a:pt x="224670" y="285750"/>
                  <a:pt x="243320" y="285750"/>
                </a:cubicBezTo>
                <a:lnTo>
                  <a:pt x="347230" y="285750"/>
                </a:lnTo>
                <a:cubicBezTo>
                  <a:pt x="365880" y="285750"/>
                  <a:pt x="381000" y="300857"/>
                  <a:pt x="381000" y="319507"/>
                </a:cubicBezTo>
                <a:lnTo>
                  <a:pt x="381000" y="321469"/>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50" name="Oval 49">
            <a:extLst>
              <a:ext uri="{FF2B5EF4-FFF2-40B4-BE49-F238E27FC236}">
                <a16:creationId xmlns:a16="http://schemas.microsoft.com/office/drawing/2014/main" id="{C71A8B4D-5481-4D6A-F67B-DDDB06133DE1}"/>
              </a:ext>
            </a:extLst>
          </p:cNvPr>
          <p:cNvSpPr/>
          <p:nvPr/>
        </p:nvSpPr>
        <p:spPr bwMode="auto">
          <a:xfrm>
            <a:off x="10645140" y="5327051"/>
            <a:ext cx="589563" cy="589559"/>
          </a:xfrm>
          <a:prstGeom prst="ellipse">
            <a:avLst/>
          </a:prstGeom>
          <a:solidFill>
            <a:schemeClr val="bg1"/>
          </a:solidFill>
          <a:ln w="12700" cap="flat" cmpd="sng" algn="ctr">
            <a:noFill/>
            <a:prstDash val="solid"/>
            <a:miter lim="800000"/>
            <a:headEnd type="none" w="med" len="med"/>
            <a:tailEnd type="none" w="med" len="med"/>
          </a:ln>
          <a:effectLst>
            <a:outerShdw blurRad="254000" dist="63500" dir="2700000" algn="tl" rotWithShape="0">
              <a:schemeClr val="bg1">
                <a:lumMod val="50000"/>
                <a:alpha val="20000"/>
              </a:schemeClr>
            </a:outerShdw>
          </a:effectLst>
        </p:spPr>
        <p:txBody>
          <a:bodyPr rot="0" spcFirstLastPara="0" vertOverflow="overflow" horzOverflow="overflow" vert="horz" wrap="none" lIns="182880" tIns="252000" rIns="182880" bIns="25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sp>
        <p:nvSpPr>
          <p:cNvPr id="11" name="Graphic 44">
            <a:extLst>
              <a:ext uri="{FF2B5EF4-FFF2-40B4-BE49-F238E27FC236}">
                <a16:creationId xmlns:a16="http://schemas.microsoft.com/office/drawing/2014/main" id="{C8CFAD3A-AEC1-C158-79A2-BB8598615FD6}"/>
              </a:ext>
              <a:ext uri="{C183D7F6-B498-43B3-948B-1728B52AA6E4}">
                <adec:decorative xmlns:adec="http://schemas.microsoft.com/office/drawing/2017/decorative" val="1"/>
              </a:ext>
            </a:extLst>
          </p:cNvPr>
          <p:cNvSpPr/>
          <p:nvPr/>
        </p:nvSpPr>
        <p:spPr>
          <a:xfrm>
            <a:off x="10796502" y="5478411"/>
            <a:ext cx="286842" cy="286840"/>
          </a:xfrm>
          <a:custGeom>
            <a:avLst/>
            <a:gdLst>
              <a:gd name="connsiteX0" fmla="*/ 342900 w 381000"/>
              <a:gd name="connsiteY0" fmla="*/ 61913 h 381000"/>
              <a:gd name="connsiteX1" fmla="*/ 280988 w 381000"/>
              <a:gd name="connsiteY1" fmla="*/ 0 h 381000"/>
              <a:gd name="connsiteX2" fmla="*/ 61913 w 381000"/>
              <a:gd name="connsiteY2" fmla="*/ 0 h 381000"/>
              <a:gd name="connsiteX3" fmla="*/ 0 w 381000"/>
              <a:gd name="connsiteY3" fmla="*/ 61913 h 381000"/>
              <a:gd name="connsiteX4" fmla="*/ 0 w 381000"/>
              <a:gd name="connsiteY4" fmla="*/ 76200 h 381000"/>
              <a:gd name="connsiteX5" fmla="*/ 342900 w 381000"/>
              <a:gd name="connsiteY5" fmla="*/ 76200 h 381000"/>
              <a:gd name="connsiteX6" fmla="*/ 342900 w 381000"/>
              <a:gd name="connsiteY6" fmla="*/ 61913 h 381000"/>
              <a:gd name="connsiteX7" fmla="*/ 342900 w 381000"/>
              <a:gd name="connsiteY7" fmla="*/ 171865 h 381000"/>
              <a:gd name="connsiteX8" fmla="*/ 342900 w 381000"/>
              <a:gd name="connsiteY8" fmla="*/ 104775 h 381000"/>
              <a:gd name="connsiteX9" fmla="*/ 0 w 381000"/>
              <a:gd name="connsiteY9" fmla="*/ 104775 h 381000"/>
              <a:gd name="connsiteX10" fmla="*/ 0 w 381000"/>
              <a:gd name="connsiteY10" fmla="*/ 280988 h 381000"/>
              <a:gd name="connsiteX11" fmla="*/ 61913 w 381000"/>
              <a:gd name="connsiteY11" fmla="*/ 342900 h 381000"/>
              <a:gd name="connsiteX12" fmla="*/ 171865 w 381000"/>
              <a:gd name="connsiteY12" fmla="*/ 342900 h 381000"/>
              <a:gd name="connsiteX13" fmla="*/ 152400 w 381000"/>
              <a:gd name="connsiteY13" fmla="*/ 276225 h 381000"/>
              <a:gd name="connsiteX14" fmla="*/ 276225 w 381000"/>
              <a:gd name="connsiteY14" fmla="*/ 152400 h 381000"/>
              <a:gd name="connsiteX15" fmla="*/ 342900 w 381000"/>
              <a:gd name="connsiteY15" fmla="*/ 17186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64328 w 381000"/>
              <a:gd name="connsiteY21" fmla="*/ 331003 h 381000"/>
              <a:gd name="connsiteX22" fmla="*/ 276225 w 381000"/>
              <a:gd name="connsiteY22" fmla="*/ 319107 h 381000"/>
              <a:gd name="connsiteX23" fmla="*/ 288122 w 381000"/>
              <a:gd name="connsiteY23" fmla="*/ 331003 h 381000"/>
              <a:gd name="connsiteX24" fmla="*/ 276225 w 381000"/>
              <a:gd name="connsiteY24" fmla="*/ 342900 h 381000"/>
              <a:gd name="connsiteX25" fmla="*/ 264328 w 381000"/>
              <a:gd name="connsiteY25" fmla="*/ 331003 h 381000"/>
              <a:gd name="connsiteX26" fmla="*/ 240920 w 381000"/>
              <a:gd name="connsiteY26" fmla="*/ 244381 h 381000"/>
              <a:gd name="connsiteX27" fmla="*/ 276225 w 381000"/>
              <a:gd name="connsiteY27" fmla="*/ 207152 h 381000"/>
              <a:gd name="connsiteX28" fmla="*/ 311532 w 381000"/>
              <a:gd name="connsiteY28" fmla="*/ 244290 h 381000"/>
              <a:gd name="connsiteX29" fmla="*/ 301468 w 381000"/>
              <a:gd name="connsiteY29" fmla="*/ 268914 h 381000"/>
              <a:gd name="connsiteX30" fmla="*/ 298904 w 381000"/>
              <a:gd name="connsiteY30" fmla="*/ 271868 h 381000"/>
              <a:gd name="connsiteX31" fmla="*/ 293841 w 381000"/>
              <a:gd name="connsiteY31" fmla="*/ 277400 h 381000"/>
              <a:gd name="connsiteX32" fmla="*/ 291918 w 381000"/>
              <a:gd name="connsiteY32" fmla="*/ 279601 h 381000"/>
              <a:gd name="connsiteX33" fmla="*/ 290301 w 381000"/>
              <a:gd name="connsiteY33" fmla="*/ 281584 h 381000"/>
              <a:gd name="connsiteX34" fmla="*/ 285750 w 381000"/>
              <a:gd name="connsiteY34" fmla="*/ 292829 h 381000"/>
              <a:gd name="connsiteX35" fmla="*/ 276225 w 381000"/>
              <a:gd name="connsiteY35" fmla="*/ 302354 h 381000"/>
              <a:gd name="connsiteX36" fmla="*/ 266700 w 381000"/>
              <a:gd name="connsiteY36" fmla="*/ 292829 h 381000"/>
              <a:gd name="connsiteX37" fmla="*/ 276886 w 381000"/>
              <a:gd name="connsiteY37" fmla="*/ 267872 h 381000"/>
              <a:gd name="connsiteX38" fmla="*/ 279484 w 381000"/>
              <a:gd name="connsiteY38" fmla="*/ 264877 h 381000"/>
              <a:gd name="connsiteX39" fmla="*/ 284540 w 381000"/>
              <a:gd name="connsiteY39" fmla="*/ 259351 h 381000"/>
              <a:gd name="connsiteX40" fmla="*/ 286426 w 381000"/>
              <a:gd name="connsiteY40" fmla="*/ 257192 h 381000"/>
              <a:gd name="connsiteX41" fmla="*/ 288217 w 381000"/>
              <a:gd name="connsiteY41" fmla="*/ 254986 h 381000"/>
              <a:gd name="connsiteX42" fmla="*/ 292482 w 381000"/>
              <a:gd name="connsiteY42" fmla="*/ 244290 h 381000"/>
              <a:gd name="connsiteX43" fmla="*/ 276225 w 381000"/>
              <a:gd name="connsiteY43" fmla="*/ 226202 h 381000"/>
              <a:gd name="connsiteX44" fmla="*/ 259968 w 381000"/>
              <a:gd name="connsiteY44" fmla="*/ 244198 h 381000"/>
              <a:gd name="connsiteX45" fmla="*/ 250534 w 381000"/>
              <a:gd name="connsiteY45" fmla="*/ 253813 h 381000"/>
              <a:gd name="connsiteX46" fmla="*/ 240920 w 381000"/>
              <a:gd name="connsiteY46" fmla="*/ 24438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81000" h="381000">
                <a:moveTo>
                  <a:pt x="342900" y="61913"/>
                </a:moveTo>
                <a:cubicBezTo>
                  <a:pt x="342900" y="27719"/>
                  <a:pt x="315180" y="0"/>
                  <a:pt x="280988" y="0"/>
                </a:cubicBezTo>
                <a:lnTo>
                  <a:pt x="61913" y="0"/>
                </a:lnTo>
                <a:cubicBezTo>
                  <a:pt x="27719" y="0"/>
                  <a:pt x="0" y="27719"/>
                  <a:pt x="0" y="61913"/>
                </a:cubicBezTo>
                <a:lnTo>
                  <a:pt x="0" y="76200"/>
                </a:lnTo>
                <a:lnTo>
                  <a:pt x="342900" y="76200"/>
                </a:lnTo>
                <a:lnTo>
                  <a:pt x="342900" y="61913"/>
                </a:lnTo>
                <a:close/>
                <a:moveTo>
                  <a:pt x="342900" y="171865"/>
                </a:moveTo>
                <a:lnTo>
                  <a:pt x="342900" y="104775"/>
                </a:lnTo>
                <a:lnTo>
                  <a:pt x="0" y="104775"/>
                </a:lnTo>
                <a:lnTo>
                  <a:pt x="0" y="280988"/>
                </a:lnTo>
                <a:cubicBezTo>
                  <a:pt x="0" y="315180"/>
                  <a:pt x="27719" y="342900"/>
                  <a:pt x="61913" y="342900"/>
                </a:cubicBezTo>
                <a:lnTo>
                  <a:pt x="171865" y="342900"/>
                </a:lnTo>
                <a:cubicBezTo>
                  <a:pt x="159544" y="323654"/>
                  <a:pt x="152400" y="300773"/>
                  <a:pt x="152400" y="276225"/>
                </a:cubicBezTo>
                <a:cubicBezTo>
                  <a:pt x="152400" y="207837"/>
                  <a:pt x="207837" y="152400"/>
                  <a:pt x="276225" y="152400"/>
                </a:cubicBezTo>
                <a:cubicBezTo>
                  <a:pt x="300773" y="152400"/>
                  <a:pt x="323654" y="159544"/>
                  <a:pt x="342900" y="171865"/>
                </a:cubicBez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64328" y="331003"/>
                </a:moveTo>
                <a:cubicBezTo>
                  <a:pt x="264328" y="324433"/>
                  <a:pt x="269655" y="319107"/>
                  <a:pt x="276225" y="319107"/>
                </a:cubicBezTo>
                <a:cubicBezTo>
                  <a:pt x="282795" y="319107"/>
                  <a:pt x="288122" y="324433"/>
                  <a:pt x="288122" y="331003"/>
                </a:cubicBezTo>
                <a:cubicBezTo>
                  <a:pt x="288122" y="337574"/>
                  <a:pt x="282795" y="342900"/>
                  <a:pt x="276225" y="342900"/>
                </a:cubicBezTo>
                <a:cubicBezTo>
                  <a:pt x="269655" y="342900"/>
                  <a:pt x="264328" y="337574"/>
                  <a:pt x="264328" y="331003"/>
                </a:cubicBezTo>
                <a:close/>
                <a:moveTo>
                  <a:pt x="240920" y="244381"/>
                </a:moveTo>
                <a:cubicBezTo>
                  <a:pt x="240712" y="222723"/>
                  <a:pt x="256263" y="207152"/>
                  <a:pt x="276225" y="207152"/>
                </a:cubicBezTo>
                <a:cubicBezTo>
                  <a:pt x="295867" y="207152"/>
                  <a:pt x="311532" y="223264"/>
                  <a:pt x="311532" y="244290"/>
                </a:cubicBezTo>
                <a:cubicBezTo>
                  <a:pt x="311532" y="253994"/>
                  <a:pt x="308675" y="260324"/>
                  <a:pt x="301468" y="268914"/>
                </a:cubicBezTo>
                <a:lnTo>
                  <a:pt x="298904" y="271868"/>
                </a:lnTo>
                <a:lnTo>
                  <a:pt x="293841" y="277400"/>
                </a:lnTo>
                <a:lnTo>
                  <a:pt x="291918" y="279601"/>
                </a:lnTo>
                <a:lnTo>
                  <a:pt x="290301" y="281584"/>
                </a:lnTo>
                <a:cubicBezTo>
                  <a:pt x="286864" y="285990"/>
                  <a:pt x="285750" y="288958"/>
                  <a:pt x="285750" y="292829"/>
                </a:cubicBezTo>
                <a:cubicBezTo>
                  <a:pt x="285750" y="298089"/>
                  <a:pt x="281487" y="302354"/>
                  <a:pt x="276225" y="302354"/>
                </a:cubicBezTo>
                <a:cubicBezTo>
                  <a:pt x="270965" y="302354"/>
                  <a:pt x="266700" y="298089"/>
                  <a:pt x="266700" y="292829"/>
                </a:cubicBezTo>
                <a:cubicBezTo>
                  <a:pt x="266700" y="282969"/>
                  <a:pt x="269582" y="276572"/>
                  <a:pt x="276886" y="267872"/>
                </a:cubicBezTo>
                <a:lnTo>
                  <a:pt x="279484" y="264877"/>
                </a:lnTo>
                <a:lnTo>
                  <a:pt x="284540" y="259351"/>
                </a:lnTo>
                <a:lnTo>
                  <a:pt x="286426" y="257192"/>
                </a:lnTo>
                <a:lnTo>
                  <a:pt x="288217" y="254986"/>
                </a:lnTo>
                <a:cubicBezTo>
                  <a:pt x="291429" y="250810"/>
                  <a:pt x="292482" y="247951"/>
                  <a:pt x="292482" y="244290"/>
                </a:cubicBezTo>
                <a:cubicBezTo>
                  <a:pt x="292482" y="233667"/>
                  <a:pt x="285224" y="226202"/>
                  <a:pt x="276225" y="226202"/>
                </a:cubicBezTo>
                <a:cubicBezTo>
                  <a:pt x="266820" y="226202"/>
                  <a:pt x="259863" y="233168"/>
                  <a:pt x="259968" y="244198"/>
                </a:cubicBezTo>
                <a:cubicBezTo>
                  <a:pt x="260019" y="249458"/>
                  <a:pt x="255796" y="253763"/>
                  <a:pt x="250534" y="253813"/>
                </a:cubicBezTo>
                <a:cubicBezTo>
                  <a:pt x="245274" y="253864"/>
                  <a:pt x="240969" y="249641"/>
                  <a:pt x="240920" y="24438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376167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66016E"/>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7D902D-1333-463E-BB5A-2BE7D4FBAA17}"/>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36681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110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A49BF7-A245-E648-BE8F-705B727ADBA4}"/>
              </a:ext>
            </a:extLst>
          </p:cNvPr>
          <p:cNvSpPr>
            <a:spLocks noGrp="1"/>
          </p:cNvSpPr>
          <p:nvPr>
            <p:ph type="title"/>
          </p:nvPr>
        </p:nvSpPr>
        <p:spPr/>
        <p:txBody>
          <a:bodyPr/>
          <a:lstStyle/>
          <a:p>
            <a:r>
              <a:rPr lang="en-US" dirty="0"/>
              <a:t>Translatable Excel reports</a:t>
            </a:r>
            <a:endParaRPr lang="en-GB" dirty="0"/>
          </a:p>
        </p:txBody>
      </p:sp>
    </p:spTree>
    <p:extLst>
      <p:ext uri="{BB962C8B-B14F-4D97-AF65-F5344CB8AC3E}">
        <p14:creationId xmlns:p14="http://schemas.microsoft.com/office/powerpoint/2010/main" val="12582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0C34-CD36-8415-5A6A-B1FE1E54103D}"/>
              </a:ext>
            </a:extLst>
          </p:cNvPr>
          <p:cNvSpPr>
            <a:spLocks noGrp="1"/>
          </p:cNvSpPr>
          <p:nvPr>
            <p:ph type="title"/>
          </p:nvPr>
        </p:nvSpPr>
        <p:spPr>
          <a:xfrm>
            <a:off x="585216" y="2309812"/>
            <a:ext cx="3182027" cy="2769989"/>
          </a:xfrm>
        </p:spPr>
        <p:txBody>
          <a:bodyPr/>
          <a:lstStyle/>
          <a:p>
            <a:r>
              <a:rPr lang="en-US" dirty="0"/>
              <a:t>Static and runtime metadata worksheet</a:t>
            </a:r>
            <a:br>
              <a:rPr lang="en-US" dirty="0"/>
            </a:br>
            <a:r>
              <a:rPr lang="en-US" dirty="0"/>
              <a:t>(23.3)</a:t>
            </a:r>
            <a:endParaRPr lang="en-DK" dirty="0"/>
          </a:p>
        </p:txBody>
      </p:sp>
      <p:sp>
        <p:nvSpPr>
          <p:cNvPr id="3" name="Text Placeholder 2">
            <a:extLst>
              <a:ext uri="{FF2B5EF4-FFF2-40B4-BE49-F238E27FC236}">
                <a16:creationId xmlns:a16="http://schemas.microsoft.com/office/drawing/2014/main" id="{71DA9A22-DB18-3FE1-3459-AE3CAA0BD6F5}"/>
              </a:ext>
            </a:extLst>
          </p:cNvPr>
          <p:cNvSpPr>
            <a:spLocks noGrp="1"/>
          </p:cNvSpPr>
          <p:nvPr>
            <p:ph type="body" sz="quarter" idx="11"/>
          </p:nvPr>
        </p:nvSpPr>
        <p:spPr>
          <a:xfrm>
            <a:off x="4356100" y="2309812"/>
            <a:ext cx="7253288" cy="3400931"/>
          </a:xfrm>
        </p:spPr>
        <p:txBody>
          <a:bodyPr/>
          <a:lstStyle/>
          <a:p>
            <a:pPr marL="0" indent="0">
              <a:buNone/>
            </a:pPr>
            <a:r>
              <a:rPr lang="da-DK" dirty="0" err="1"/>
              <a:t>Always</a:t>
            </a:r>
            <a:r>
              <a:rPr lang="da-DK" dirty="0"/>
              <a:t> have a (</a:t>
            </a:r>
            <a:r>
              <a:rPr lang="da-DK" dirty="0" err="1"/>
              <a:t>hidden</a:t>
            </a:r>
            <a:r>
              <a:rPr lang="da-DK" dirty="0"/>
              <a:t>) </a:t>
            </a:r>
            <a:r>
              <a:rPr lang="da-DK" dirty="0" err="1"/>
              <a:t>worksheet</a:t>
            </a:r>
            <a:r>
              <a:rPr lang="da-DK" dirty="0"/>
              <a:t> with</a:t>
            </a:r>
          </a:p>
          <a:p>
            <a:r>
              <a:rPr lang="da-DK" dirty="0"/>
              <a:t>Report AL metadata</a:t>
            </a:r>
          </a:p>
          <a:p>
            <a:r>
              <a:rPr lang="da-DK" dirty="0" err="1"/>
              <a:t>Request</a:t>
            </a:r>
            <a:r>
              <a:rPr lang="da-DK" dirty="0"/>
              <a:t> metadata</a:t>
            </a:r>
          </a:p>
          <a:p>
            <a:r>
              <a:rPr lang="da-DK" dirty="0" err="1"/>
              <a:t>Request</a:t>
            </a:r>
            <a:r>
              <a:rPr lang="da-DK" dirty="0"/>
              <a:t> page filters</a:t>
            </a:r>
          </a:p>
          <a:p>
            <a:endParaRPr lang="da-DK" dirty="0"/>
          </a:p>
          <a:p>
            <a:r>
              <a:rPr lang="da-DK" dirty="0"/>
              <a:t>Report </a:t>
            </a:r>
            <a:r>
              <a:rPr lang="da-DK" dirty="0" err="1"/>
              <a:t>captions</a:t>
            </a:r>
            <a:endParaRPr lang="da-DK" dirty="0"/>
          </a:p>
        </p:txBody>
      </p:sp>
    </p:spTree>
    <p:extLst>
      <p:ext uri="{BB962C8B-B14F-4D97-AF65-F5344CB8AC3E}">
        <p14:creationId xmlns:p14="http://schemas.microsoft.com/office/powerpoint/2010/main" val="1727628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9F3635-2449-2B1F-9C16-EBD0AE4AE557}"/>
              </a:ext>
            </a:extLst>
          </p:cNvPr>
          <p:cNvPicPr>
            <a:picLocks noChangeAspect="1"/>
          </p:cNvPicPr>
          <p:nvPr/>
        </p:nvPicPr>
        <p:blipFill>
          <a:blip r:embed="rId2"/>
          <a:srcRect/>
          <a:stretch/>
        </p:blipFill>
        <p:spPr>
          <a:xfrm>
            <a:off x="105166" y="2489759"/>
            <a:ext cx="11763783" cy="1790141"/>
          </a:xfrm>
          <a:prstGeom prst="rect">
            <a:avLst/>
          </a:prstGeom>
        </p:spPr>
      </p:pic>
      <p:sp>
        <p:nvSpPr>
          <p:cNvPr id="4" name="Title 3">
            <a:extLst>
              <a:ext uri="{FF2B5EF4-FFF2-40B4-BE49-F238E27FC236}">
                <a16:creationId xmlns:a16="http://schemas.microsoft.com/office/drawing/2014/main" id="{409309B4-C201-A16F-1A6B-59569D2B1D92}"/>
              </a:ext>
            </a:extLst>
          </p:cNvPr>
          <p:cNvSpPr>
            <a:spLocks noGrp="1"/>
          </p:cNvSpPr>
          <p:nvPr>
            <p:ph type="title"/>
          </p:nvPr>
        </p:nvSpPr>
        <p:spPr>
          <a:xfrm>
            <a:off x="98112" y="218303"/>
            <a:ext cx="10488993" cy="553998"/>
          </a:xfrm>
        </p:spPr>
        <p:txBody>
          <a:bodyPr/>
          <a:lstStyle/>
          <a:p>
            <a:r>
              <a:rPr lang="da-DK" dirty="0"/>
              <a:t>Report Metadata </a:t>
            </a:r>
            <a:r>
              <a:rPr lang="da-DK" dirty="0" err="1"/>
              <a:t>worksheet</a:t>
            </a:r>
            <a:r>
              <a:rPr lang="da-DK" dirty="0"/>
              <a:t> (23.3)</a:t>
            </a:r>
            <a:endParaRPr lang="en-GB" dirty="0"/>
          </a:p>
        </p:txBody>
      </p:sp>
      <p:sp>
        <p:nvSpPr>
          <p:cNvPr id="6" name="Callout: Line 5">
            <a:extLst>
              <a:ext uri="{FF2B5EF4-FFF2-40B4-BE49-F238E27FC236}">
                <a16:creationId xmlns:a16="http://schemas.microsoft.com/office/drawing/2014/main" id="{8CD8E5C6-FF88-5CD6-94C4-BAA0058840F2}"/>
              </a:ext>
            </a:extLst>
          </p:cNvPr>
          <p:cNvSpPr/>
          <p:nvPr/>
        </p:nvSpPr>
        <p:spPr>
          <a:xfrm>
            <a:off x="869230" y="5453261"/>
            <a:ext cx="4370172" cy="830997"/>
          </a:xfrm>
          <a:prstGeom prst="borderCallout1">
            <a:avLst>
              <a:gd name="adj1" fmla="val -6943"/>
              <a:gd name="adj2" fmla="val 55045"/>
              <a:gd name="adj3" fmla="val -253450"/>
              <a:gd name="adj4" fmla="val 8791"/>
            </a:avLst>
          </a:prstGeom>
          <a:solidFill>
            <a:schemeClr val="accent1">
              <a:lumMod val="40000"/>
              <a:lumOff val="60000"/>
              <a:alpha val="35000"/>
            </a:schemeClr>
          </a:solidFill>
          <a:ln w="31750">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Segoe UI"/>
                <a:ea typeface="+mn-ea"/>
                <a:cs typeface="+mn-cs"/>
              </a:rPr>
              <a:t>Static metadata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a:ln>
                  <a:noFill/>
                </a:ln>
                <a:solidFill>
                  <a:prstClr val="black"/>
                </a:solidFill>
                <a:effectLst/>
                <a:uLnTx/>
                <a:uFillTx/>
                <a:latin typeface="Segoe UI"/>
                <a:ea typeface="+mn-ea"/>
                <a:cs typeface="+mn-cs"/>
              </a:rPr>
              <a:t>Enables ”</a:t>
            </a:r>
            <a:r>
              <a:rPr kumimoji="0" lang="da-DK" sz="1600" b="0" i="0" u="none" strike="noStrike" kern="1200" cap="none" spc="0" normalizeH="0" baseline="0" noProof="0" err="1">
                <a:ln>
                  <a:noFill/>
                </a:ln>
                <a:solidFill>
                  <a:prstClr val="black"/>
                </a:solidFill>
                <a:effectLst/>
                <a:uLnTx/>
                <a:uFillTx/>
                <a:latin typeface="Segoe UI"/>
                <a:ea typeface="+mn-ea"/>
                <a:cs typeface="+mn-cs"/>
              </a:rPr>
              <a:t>About</a:t>
            </a:r>
            <a:r>
              <a:rPr kumimoji="0" lang="da-DK" sz="1600" b="0" i="0" u="none" strike="noStrike" kern="1200" cap="none" spc="0" normalizeH="0" baseline="0" noProof="0">
                <a:ln>
                  <a:noFill/>
                </a:ln>
                <a:solidFill>
                  <a:prstClr val="black"/>
                </a:solidFill>
                <a:effectLst/>
                <a:uLnTx/>
                <a:uFillTx/>
                <a:latin typeface="Segoe UI"/>
                <a:ea typeface="+mn-ea"/>
                <a:cs typeface="+mn-cs"/>
              </a:rPr>
              <a:t> </a:t>
            </a:r>
            <a:r>
              <a:rPr kumimoji="0" lang="da-DK" sz="1600" b="0" i="0" u="none" strike="noStrike" kern="1200" cap="none" spc="0" normalizeH="0" baseline="0" noProof="0" err="1">
                <a:ln>
                  <a:noFill/>
                </a:ln>
                <a:solidFill>
                  <a:prstClr val="black"/>
                </a:solidFill>
                <a:effectLst/>
                <a:uLnTx/>
                <a:uFillTx/>
                <a:latin typeface="Segoe UI"/>
                <a:ea typeface="+mn-ea"/>
                <a:cs typeface="+mn-cs"/>
              </a:rPr>
              <a:t>this</a:t>
            </a:r>
            <a:r>
              <a:rPr kumimoji="0" lang="da-DK" sz="1600" b="0" i="0" u="none" strike="noStrike" kern="1200" cap="none" spc="0" normalizeH="0" baseline="0" noProof="0">
                <a:ln>
                  <a:noFill/>
                </a:ln>
                <a:solidFill>
                  <a:prstClr val="black"/>
                </a:solidFill>
                <a:effectLst/>
                <a:uLnTx/>
                <a:uFillTx/>
                <a:latin typeface="Segoe UI"/>
                <a:ea typeface="+mn-ea"/>
                <a:cs typeface="+mn-cs"/>
              </a:rPr>
              <a:t> </a:t>
            </a:r>
            <a:r>
              <a:rPr kumimoji="0" lang="da-DK" sz="1600" b="0" i="0" u="none" strike="noStrike" kern="1200" cap="none" spc="0" normalizeH="0" baseline="0" noProof="0" err="1">
                <a:ln>
                  <a:noFill/>
                </a:ln>
                <a:solidFill>
                  <a:prstClr val="black"/>
                </a:solidFill>
                <a:effectLst/>
                <a:uLnTx/>
                <a:uFillTx/>
                <a:latin typeface="Segoe UI"/>
                <a:ea typeface="+mn-ea"/>
                <a:cs typeface="+mn-cs"/>
              </a:rPr>
              <a:t>report</a:t>
            </a:r>
            <a:r>
              <a:rPr kumimoji="0" lang="da-DK" sz="1600" b="0" i="0" u="none" strike="noStrike" kern="1200" cap="none" spc="0" normalizeH="0" baseline="0" noProof="0">
                <a:ln>
                  <a:noFill/>
                </a:ln>
                <a:solidFill>
                  <a:prstClr val="black"/>
                </a:solidFill>
                <a:effectLst/>
                <a:uLnTx/>
                <a:uFillTx/>
                <a:latin typeface="Segoe UI"/>
                <a:ea typeface="+mn-ea"/>
                <a:cs typeface="+mn-cs"/>
              </a:rPr>
              <a:t>” info for </a:t>
            </a:r>
            <a:r>
              <a:rPr kumimoji="0" lang="da-DK" sz="1600" b="0" i="0" u="none" strike="noStrike" kern="1200" cap="none" spc="0" normalizeH="0" baseline="0" noProof="0" err="1">
                <a:ln>
                  <a:noFill/>
                </a:ln>
                <a:solidFill>
                  <a:prstClr val="black"/>
                </a:solidFill>
                <a:effectLst/>
                <a:uLnTx/>
                <a:uFillTx/>
                <a:latin typeface="Segoe UI"/>
                <a:ea typeface="+mn-ea"/>
                <a:cs typeface="+mn-cs"/>
              </a:rPr>
              <a:t>author</a:t>
            </a:r>
            <a:endParaRPr kumimoji="0" lang="en-DK" sz="1600" b="0" i="0" u="none" strike="noStrike" kern="1200" cap="none" spc="0" normalizeH="0" baseline="0" noProof="0">
              <a:ln>
                <a:noFill/>
              </a:ln>
              <a:solidFill>
                <a:prstClr val="black"/>
              </a:solidFill>
              <a:effectLst/>
              <a:uLnTx/>
              <a:uFillTx/>
              <a:latin typeface="Segoe UI"/>
              <a:ea typeface="+mn-ea"/>
              <a:cs typeface="+mn-cs"/>
            </a:endParaRPr>
          </a:p>
        </p:txBody>
      </p:sp>
      <p:sp>
        <p:nvSpPr>
          <p:cNvPr id="9" name="Callout: Line 8">
            <a:extLst>
              <a:ext uri="{FF2B5EF4-FFF2-40B4-BE49-F238E27FC236}">
                <a16:creationId xmlns:a16="http://schemas.microsoft.com/office/drawing/2014/main" id="{D00A4860-DEFA-965F-BB09-4E42A041234E}"/>
              </a:ext>
            </a:extLst>
          </p:cNvPr>
          <p:cNvSpPr/>
          <p:nvPr/>
        </p:nvSpPr>
        <p:spPr>
          <a:xfrm>
            <a:off x="6445972" y="5109690"/>
            <a:ext cx="5289264" cy="1323439"/>
          </a:xfrm>
          <a:prstGeom prst="borderCallout1">
            <a:avLst>
              <a:gd name="adj1" fmla="val -5344"/>
              <a:gd name="adj2" fmla="val 39475"/>
              <a:gd name="adj3" fmla="val -114045"/>
              <a:gd name="adj4" fmla="val -4111"/>
            </a:avLst>
          </a:prstGeom>
          <a:solidFill>
            <a:schemeClr val="accent1">
              <a:lumMod val="40000"/>
              <a:lumOff val="60000"/>
              <a:alpha val="35000"/>
            </a:schemeClr>
          </a:solidFill>
          <a:ln w="31750">
            <a:solidFill>
              <a:srgbClr val="9AD5D8"/>
            </a:solidFill>
          </a:ln>
        </p:spPr>
        <p:txBody>
          <a:bodyPr wrap="square">
            <a:spAutoFit/>
          </a:bodyPr>
          <a:lstStyle/>
          <a:p>
            <a:r>
              <a:rPr lang="en-GB" sz="1600" b="1">
                <a:solidFill>
                  <a:prstClr val="black"/>
                </a:solidFill>
                <a:latin typeface="Segoe UI"/>
              </a:rPr>
              <a:t>Runtime metadata</a:t>
            </a:r>
          </a:p>
          <a:p>
            <a:endParaRPr lang="en-GB" sz="1600" b="1">
              <a:solidFill>
                <a:prstClr val="black"/>
              </a:solidFill>
              <a:latin typeface="Segoe UI"/>
            </a:endParaRPr>
          </a:p>
          <a:p>
            <a:r>
              <a:rPr lang="da-DK" sz="1600" b="1">
                <a:solidFill>
                  <a:prstClr val="black"/>
                </a:solidFill>
                <a:latin typeface="Segoe UI"/>
              </a:rPr>
              <a:t>Enables API based (refreshable) Excel reports</a:t>
            </a:r>
          </a:p>
          <a:p>
            <a:endParaRPr lang="da-DK" sz="1600" b="1">
              <a:solidFill>
                <a:prstClr val="black"/>
              </a:solidFill>
              <a:latin typeface="Segoe UI"/>
            </a:endParaRPr>
          </a:p>
          <a:p>
            <a:r>
              <a:rPr lang="da-DK" sz="1600" b="1">
                <a:solidFill>
                  <a:prstClr val="black"/>
                </a:solidFill>
                <a:latin typeface="Segoe UI"/>
              </a:rPr>
              <a:t>Company/User/Report date easily available for </a:t>
            </a:r>
            <a:r>
              <a:rPr lang="da-DK" sz="1600" b="1" err="1">
                <a:solidFill>
                  <a:prstClr val="black"/>
                </a:solidFill>
                <a:latin typeface="Segoe UI"/>
              </a:rPr>
              <a:t>author</a:t>
            </a:r>
            <a:endParaRPr lang="en-DK" sz="1600" b="1">
              <a:solidFill>
                <a:prstClr val="black"/>
              </a:solidFill>
              <a:latin typeface="Segoe UI"/>
            </a:endParaRPr>
          </a:p>
        </p:txBody>
      </p:sp>
    </p:spTree>
    <p:extLst>
      <p:ext uri="{BB962C8B-B14F-4D97-AF65-F5344CB8AC3E}">
        <p14:creationId xmlns:p14="http://schemas.microsoft.com/office/powerpoint/2010/main" val="106491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9309B4-C201-A16F-1A6B-59569D2B1D92}"/>
              </a:ext>
            </a:extLst>
          </p:cNvPr>
          <p:cNvSpPr>
            <a:spLocks noGrp="1"/>
          </p:cNvSpPr>
          <p:nvPr>
            <p:ph type="title"/>
          </p:nvPr>
        </p:nvSpPr>
        <p:spPr>
          <a:xfrm>
            <a:off x="588263" y="457200"/>
            <a:ext cx="5713439" cy="1661993"/>
          </a:xfrm>
        </p:spPr>
        <p:txBody>
          <a:bodyPr/>
          <a:lstStyle/>
          <a:p>
            <a:r>
              <a:rPr lang="da-DK" dirty="0" err="1"/>
              <a:t>Caption</a:t>
            </a:r>
            <a:r>
              <a:rPr lang="da-DK" dirty="0"/>
              <a:t> data </a:t>
            </a:r>
            <a:r>
              <a:rPr lang="da-DK" dirty="0" err="1"/>
              <a:t>worksheet</a:t>
            </a:r>
            <a:br>
              <a:rPr lang="da-DK" dirty="0"/>
            </a:br>
            <a:br>
              <a:rPr lang="da-DK" dirty="0"/>
            </a:br>
            <a:r>
              <a:rPr lang="da-DK" dirty="0"/>
              <a:t>(23.3)</a:t>
            </a:r>
            <a:endParaRPr lang="en-GB" dirty="0"/>
          </a:p>
        </p:txBody>
      </p:sp>
      <p:pic>
        <p:nvPicPr>
          <p:cNvPr id="3" name="Picture 2">
            <a:extLst>
              <a:ext uri="{FF2B5EF4-FFF2-40B4-BE49-F238E27FC236}">
                <a16:creationId xmlns:a16="http://schemas.microsoft.com/office/drawing/2014/main" id="{9EC06CBC-1D47-F9AE-4E58-B47E7515BF56}"/>
              </a:ext>
            </a:extLst>
          </p:cNvPr>
          <p:cNvPicPr>
            <a:picLocks noChangeAspect="1"/>
          </p:cNvPicPr>
          <p:nvPr/>
        </p:nvPicPr>
        <p:blipFill>
          <a:blip r:embed="rId2"/>
          <a:stretch>
            <a:fillRect/>
          </a:stretch>
        </p:blipFill>
        <p:spPr>
          <a:xfrm>
            <a:off x="6126539" y="108841"/>
            <a:ext cx="5899453" cy="6470983"/>
          </a:xfrm>
          <a:prstGeom prst="rect">
            <a:avLst/>
          </a:prstGeom>
        </p:spPr>
      </p:pic>
      <p:pic>
        <p:nvPicPr>
          <p:cNvPr id="7" name="Picture 6">
            <a:extLst>
              <a:ext uri="{FF2B5EF4-FFF2-40B4-BE49-F238E27FC236}">
                <a16:creationId xmlns:a16="http://schemas.microsoft.com/office/drawing/2014/main" id="{877133AC-BCDE-BAB4-E97F-09B8CFC8BA9C}"/>
              </a:ext>
            </a:extLst>
          </p:cNvPr>
          <p:cNvPicPr>
            <a:picLocks noChangeAspect="1"/>
          </p:cNvPicPr>
          <p:nvPr/>
        </p:nvPicPr>
        <p:blipFill>
          <a:blip r:embed="rId3"/>
          <a:stretch>
            <a:fillRect/>
          </a:stretch>
        </p:blipFill>
        <p:spPr>
          <a:xfrm>
            <a:off x="246441" y="4495776"/>
            <a:ext cx="5550185" cy="939848"/>
          </a:xfrm>
          <a:prstGeom prst="rect">
            <a:avLst/>
          </a:prstGeom>
        </p:spPr>
      </p:pic>
      <p:pic>
        <p:nvPicPr>
          <p:cNvPr id="9" name="Picture 8">
            <a:extLst>
              <a:ext uri="{FF2B5EF4-FFF2-40B4-BE49-F238E27FC236}">
                <a16:creationId xmlns:a16="http://schemas.microsoft.com/office/drawing/2014/main" id="{A777F554-E52F-89C1-3F22-5B3A2C0BD6DD}"/>
              </a:ext>
            </a:extLst>
          </p:cNvPr>
          <p:cNvPicPr>
            <a:picLocks noChangeAspect="1"/>
          </p:cNvPicPr>
          <p:nvPr/>
        </p:nvPicPr>
        <p:blipFill>
          <a:blip r:embed="rId4"/>
          <a:stretch>
            <a:fillRect/>
          </a:stretch>
        </p:blipFill>
        <p:spPr>
          <a:xfrm>
            <a:off x="333304" y="3323166"/>
            <a:ext cx="2736991" cy="692186"/>
          </a:xfrm>
          <a:prstGeom prst="rect">
            <a:avLst/>
          </a:prstGeom>
        </p:spPr>
      </p:pic>
      <p:cxnSp>
        <p:nvCxnSpPr>
          <p:cNvPr id="11" name="Straight Arrow Connector 10">
            <a:extLst>
              <a:ext uri="{FF2B5EF4-FFF2-40B4-BE49-F238E27FC236}">
                <a16:creationId xmlns:a16="http://schemas.microsoft.com/office/drawing/2014/main" id="{AFFD1035-B914-0D3C-F5D9-32A6ABCA6F23}"/>
              </a:ext>
            </a:extLst>
          </p:cNvPr>
          <p:cNvCxnSpPr>
            <a:cxnSpLocks/>
            <a:endCxn id="15" idx="1"/>
          </p:cNvCxnSpPr>
          <p:nvPr/>
        </p:nvCxnSpPr>
        <p:spPr>
          <a:xfrm>
            <a:off x="2836333" y="3623733"/>
            <a:ext cx="3465369" cy="1"/>
          </a:xfrm>
          <a:prstGeom prst="straightConnector1">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3FD4255-8045-8AC0-9CBA-8AEAFCB6429E}"/>
              </a:ext>
            </a:extLst>
          </p:cNvPr>
          <p:cNvCxnSpPr>
            <a:cxnSpLocks/>
          </p:cNvCxnSpPr>
          <p:nvPr/>
        </p:nvCxnSpPr>
        <p:spPr>
          <a:xfrm>
            <a:off x="5380567" y="4986867"/>
            <a:ext cx="876300" cy="0"/>
          </a:xfrm>
          <a:prstGeom prst="straightConnector1">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63794CB-BADC-7EB1-2C37-10460D9F7D99}"/>
              </a:ext>
            </a:extLst>
          </p:cNvPr>
          <p:cNvSpPr/>
          <p:nvPr/>
        </p:nvSpPr>
        <p:spPr bwMode="auto">
          <a:xfrm>
            <a:off x="6301702" y="3479800"/>
            <a:ext cx="2833831" cy="28786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6EB495CC-8214-A14B-013C-5D4FBDED9CF6}"/>
              </a:ext>
            </a:extLst>
          </p:cNvPr>
          <p:cNvSpPr/>
          <p:nvPr/>
        </p:nvSpPr>
        <p:spPr bwMode="auto">
          <a:xfrm>
            <a:off x="6301702" y="4741945"/>
            <a:ext cx="2833831" cy="49892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951204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0C34-CD36-8415-5A6A-B1FE1E54103D}"/>
              </a:ext>
            </a:extLst>
          </p:cNvPr>
          <p:cNvSpPr>
            <a:spLocks noGrp="1"/>
          </p:cNvSpPr>
          <p:nvPr>
            <p:ph type="title"/>
          </p:nvPr>
        </p:nvSpPr>
        <p:spPr>
          <a:xfrm>
            <a:off x="585216" y="2309812"/>
            <a:ext cx="3182027" cy="2215991"/>
          </a:xfrm>
        </p:spPr>
        <p:txBody>
          <a:bodyPr/>
          <a:lstStyle/>
          <a:p>
            <a:r>
              <a:rPr lang="en-US" dirty="0"/>
              <a:t>Translatable Excel layouts</a:t>
            </a:r>
            <a:br>
              <a:rPr lang="en-US" dirty="0"/>
            </a:br>
            <a:br>
              <a:rPr lang="en-US" dirty="0"/>
            </a:br>
            <a:r>
              <a:rPr lang="en-US" dirty="0"/>
              <a:t>(23.3)</a:t>
            </a:r>
            <a:endParaRPr lang="en-DK" dirty="0"/>
          </a:p>
        </p:txBody>
      </p:sp>
      <p:sp>
        <p:nvSpPr>
          <p:cNvPr id="3" name="Text Placeholder 2">
            <a:extLst>
              <a:ext uri="{FF2B5EF4-FFF2-40B4-BE49-F238E27FC236}">
                <a16:creationId xmlns:a16="http://schemas.microsoft.com/office/drawing/2014/main" id="{71DA9A22-DB18-3FE1-3459-AE3CAA0BD6F5}"/>
              </a:ext>
            </a:extLst>
          </p:cNvPr>
          <p:cNvSpPr>
            <a:spLocks noGrp="1"/>
          </p:cNvSpPr>
          <p:nvPr>
            <p:ph type="body" sz="quarter" idx="11"/>
          </p:nvPr>
        </p:nvSpPr>
        <p:spPr>
          <a:xfrm>
            <a:off x="4356100" y="2309812"/>
            <a:ext cx="7253288" cy="4041106"/>
          </a:xfrm>
        </p:spPr>
        <p:txBody>
          <a:bodyPr/>
          <a:lstStyle/>
          <a:p>
            <a:pPr marL="0" indent="0">
              <a:buNone/>
            </a:pPr>
            <a:r>
              <a:rPr lang="da-DK" dirty="0"/>
              <a:t>As a </a:t>
            </a:r>
            <a:r>
              <a:rPr lang="da-DK" dirty="0" err="1"/>
              <a:t>report</a:t>
            </a:r>
            <a:r>
              <a:rPr lang="da-DK" dirty="0"/>
              <a:t> </a:t>
            </a:r>
            <a:r>
              <a:rPr lang="da-DK" dirty="0" err="1"/>
              <a:t>author</a:t>
            </a:r>
            <a:r>
              <a:rPr lang="da-DK" dirty="0"/>
              <a:t>, </a:t>
            </a:r>
            <a:r>
              <a:rPr lang="da-DK" dirty="0" err="1"/>
              <a:t>you</a:t>
            </a:r>
            <a:r>
              <a:rPr lang="da-DK" dirty="0"/>
              <a:t> </a:t>
            </a:r>
            <a:r>
              <a:rPr lang="da-DK" dirty="0" err="1"/>
              <a:t>can</a:t>
            </a:r>
            <a:r>
              <a:rPr lang="da-DK" dirty="0"/>
              <a:t> </a:t>
            </a:r>
            <a:r>
              <a:rPr lang="da-DK" dirty="0" err="1"/>
              <a:t>use</a:t>
            </a:r>
            <a:r>
              <a:rPr lang="da-DK" dirty="0"/>
              <a:t> translation tags for </a:t>
            </a:r>
          </a:p>
          <a:p>
            <a:r>
              <a:rPr lang="da-DK" sz="2400" dirty="0" err="1"/>
              <a:t>Worksheet</a:t>
            </a:r>
            <a:r>
              <a:rPr lang="da-DK" sz="2400" dirty="0"/>
              <a:t> </a:t>
            </a:r>
            <a:r>
              <a:rPr lang="da-DK" sz="2400" dirty="0" err="1"/>
              <a:t>names</a:t>
            </a:r>
            <a:endParaRPr lang="da-DK" sz="2400" dirty="0"/>
          </a:p>
          <a:p>
            <a:r>
              <a:rPr lang="da-DK" sz="2400" dirty="0"/>
              <a:t>Chart </a:t>
            </a:r>
            <a:r>
              <a:rPr lang="da-DK" sz="2400" dirty="0" err="1"/>
              <a:t>headers</a:t>
            </a:r>
            <a:endParaRPr lang="da-DK" sz="2400" dirty="0"/>
          </a:p>
          <a:p>
            <a:r>
              <a:rPr lang="da-DK" sz="2400" dirty="0"/>
              <a:t>Pivot elements</a:t>
            </a:r>
          </a:p>
          <a:p>
            <a:r>
              <a:rPr lang="da-DK" sz="2400" dirty="0"/>
              <a:t>…</a:t>
            </a:r>
            <a:endParaRPr lang="da-DK" dirty="0"/>
          </a:p>
          <a:p>
            <a:pPr marL="0" indent="0">
              <a:buNone/>
            </a:pPr>
            <a:r>
              <a:rPr lang="da-DK" dirty="0"/>
              <a:t>Server </a:t>
            </a:r>
            <a:r>
              <a:rPr lang="da-DK" dirty="0" err="1"/>
              <a:t>will</a:t>
            </a:r>
            <a:r>
              <a:rPr lang="da-DK" dirty="0"/>
              <a:t> </a:t>
            </a:r>
            <a:r>
              <a:rPr lang="da-DK" dirty="0" err="1"/>
              <a:t>replace</a:t>
            </a:r>
            <a:r>
              <a:rPr lang="da-DK" dirty="0"/>
              <a:t> tags </a:t>
            </a:r>
            <a:r>
              <a:rPr lang="da-DK" dirty="0" err="1"/>
              <a:t>when</a:t>
            </a:r>
            <a:r>
              <a:rPr lang="da-DK" dirty="0"/>
              <a:t> </a:t>
            </a:r>
            <a:r>
              <a:rPr lang="da-DK" dirty="0" err="1"/>
              <a:t>rendering</a:t>
            </a:r>
            <a:r>
              <a:rPr lang="da-DK" dirty="0"/>
              <a:t> the </a:t>
            </a:r>
            <a:r>
              <a:rPr lang="da-DK" dirty="0" err="1"/>
              <a:t>report</a:t>
            </a:r>
            <a:r>
              <a:rPr lang="da-DK" dirty="0"/>
              <a:t>.</a:t>
            </a:r>
          </a:p>
        </p:txBody>
      </p:sp>
      <p:grpSp>
        <p:nvGrpSpPr>
          <p:cNvPr id="4" name="Group 3">
            <a:extLst>
              <a:ext uri="{FF2B5EF4-FFF2-40B4-BE49-F238E27FC236}">
                <a16:creationId xmlns:a16="http://schemas.microsoft.com/office/drawing/2014/main" id="{45FA6B91-9773-3F3B-50F9-519759B3A051}"/>
              </a:ext>
            </a:extLst>
          </p:cNvPr>
          <p:cNvGrpSpPr/>
          <p:nvPr/>
        </p:nvGrpSpPr>
        <p:grpSpPr>
          <a:xfrm>
            <a:off x="11189906" y="0"/>
            <a:ext cx="1139156" cy="492443"/>
            <a:chOff x="6843588" y="691933"/>
            <a:chExt cx="1139156" cy="492443"/>
          </a:xfrm>
        </p:grpSpPr>
        <p:pic>
          <p:nvPicPr>
            <p:cNvPr id="5" name="Graphic 4" descr="Wave with solid fill">
              <a:extLst>
                <a:ext uri="{FF2B5EF4-FFF2-40B4-BE49-F238E27FC236}">
                  <a16:creationId xmlns:a16="http://schemas.microsoft.com/office/drawing/2014/main" id="{55F2C78E-AEBA-B6F1-B80F-B2F5DD52B6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3588" y="718752"/>
              <a:ext cx="697294" cy="438806"/>
            </a:xfrm>
            <a:prstGeom prst="rect">
              <a:avLst/>
            </a:prstGeom>
          </p:spPr>
        </p:pic>
        <p:sp>
          <p:nvSpPr>
            <p:cNvPr id="6" name="TextBox 5">
              <a:extLst>
                <a:ext uri="{FF2B5EF4-FFF2-40B4-BE49-F238E27FC236}">
                  <a16:creationId xmlns:a16="http://schemas.microsoft.com/office/drawing/2014/main" id="{E005E2FE-E46E-57A9-51E9-91E8FF1A4858}"/>
                </a:ext>
              </a:extLst>
            </p:cNvPr>
            <p:cNvSpPr txBox="1"/>
            <p:nvPr/>
          </p:nvSpPr>
          <p:spPr>
            <a:xfrm>
              <a:off x="7519058" y="691933"/>
              <a:ext cx="463686"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000000"/>
                  </a:solidFill>
                  <a:effectLst/>
                  <a:uLnTx/>
                  <a:uFillTx/>
                  <a:latin typeface="Segoe UI"/>
                  <a:ea typeface="+mn-ea"/>
                  <a:cs typeface="+mn-cs"/>
                </a:rPr>
                <a:t>2</a:t>
              </a:r>
              <a:endParaRPr kumimoji="0" lang="en-DK" sz="32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3131503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9309B4-C201-A16F-1A6B-59569D2B1D92}"/>
              </a:ext>
            </a:extLst>
          </p:cNvPr>
          <p:cNvSpPr>
            <a:spLocks noGrp="1"/>
          </p:cNvSpPr>
          <p:nvPr>
            <p:ph type="title"/>
          </p:nvPr>
        </p:nvSpPr>
        <p:spPr>
          <a:xfrm>
            <a:off x="588263" y="457200"/>
            <a:ext cx="5713439" cy="1661993"/>
          </a:xfrm>
        </p:spPr>
        <p:txBody>
          <a:bodyPr/>
          <a:lstStyle/>
          <a:p>
            <a:r>
              <a:rPr lang="da-DK" dirty="0"/>
              <a:t>User </a:t>
            </a:r>
            <a:r>
              <a:rPr lang="da-DK" dirty="0" err="1"/>
              <a:t>defined</a:t>
            </a:r>
            <a:r>
              <a:rPr lang="da-DK" dirty="0"/>
              <a:t> </a:t>
            </a:r>
            <a:r>
              <a:rPr lang="da-DK" dirty="0" err="1"/>
              <a:t>TranslationData</a:t>
            </a:r>
            <a:r>
              <a:rPr lang="da-DK" dirty="0"/>
              <a:t> </a:t>
            </a:r>
            <a:br>
              <a:rPr lang="da-DK" dirty="0"/>
            </a:br>
            <a:r>
              <a:rPr lang="da-DK" dirty="0" err="1"/>
              <a:t>worksheet</a:t>
            </a:r>
            <a:r>
              <a:rPr lang="da-DK" dirty="0"/>
              <a:t> (23.3)</a:t>
            </a:r>
            <a:endParaRPr lang="en-GB" dirty="0"/>
          </a:p>
        </p:txBody>
      </p:sp>
      <p:pic>
        <p:nvPicPr>
          <p:cNvPr id="3" name="Picture 2">
            <a:extLst>
              <a:ext uri="{FF2B5EF4-FFF2-40B4-BE49-F238E27FC236}">
                <a16:creationId xmlns:a16="http://schemas.microsoft.com/office/drawing/2014/main" id="{9EC06CBC-1D47-F9AE-4E58-B47E7515BF56}"/>
              </a:ext>
            </a:extLst>
          </p:cNvPr>
          <p:cNvPicPr>
            <a:picLocks noChangeAspect="1"/>
          </p:cNvPicPr>
          <p:nvPr/>
        </p:nvPicPr>
        <p:blipFill>
          <a:blip r:embed="rId2"/>
          <a:srcRect/>
          <a:stretch/>
        </p:blipFill>
        <p:spPr>
          <a:xfrm>
            <a:off x="6156129" y="108841"/>
            <a:ext cx="5840273" cy="6470983"/>
          </a:xfrm>
          <a:prstGeom prst="rect">
            <a:avLst/>
          </a:prstGeom>
        </p:spPr>
      </p:pic>
    </p:spTree>
    <p:extLst>
      <p:ext uri="{BB962C8B-B14F-4D97-AF65-F5344CB8AC3E}">
        <p14:creationId xmlns:p14="http://schemas.microsoft.com/office/powerpoint/2010/main" val="1975039295"/>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07C991AC558D1408E953BFF4360EBF1" ma:contentTypeVersion="21" ma:contentTypeDescription="Create a new document." ma:contentTypeScope="" ma:versionID="a0fb705664819ad3ef275519614fe603">
  <xsd:schema xmlns:xsd="http://www.w3.org/2001/XMLSchema" xmlns:xs="http://www.w3.org/2001/XMLSchema" xmlns:p="http://schemas.microsoft.com/office/2006/metadata/properties" xmlns:ns1="http://schemas.microsoft.com/sharepoint/v3" xmlns:ns2="2f24b742-9de8-4eeb-b924-4f28c6541a8f" xmlns:ns3="d7a81c30-4d04-45fd-b48e-37757b7e45a1" xmlns:ns4="230e9df3-be65-4c73-a93b-d1236ebd677e" targetNamespace="http://schemas.microsoft.com/office/2006/metadata/properties" ma:root="true" ma:fieldsID="5e130e8d20c5dbdbb9089fc531ab9530" ns1:_="" ns2:_="" ns3:_="" ns4:_="">
    <xsd:import namespace="http://schemas.microsoft.com/sharepoint/v3"/>
    <xsd:import namespace="2f24b742-9de8-4eeb-b924-4f28c6541a8f"/>
    <xsd:import namespace="d7a81c30-4d04-45fd-b48e-37757b7e45a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24b742-9de8-4eeb-b924-4f28c6541a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7a81c30-4d04-45fd-b48e-37757b7e45a1"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a2c9ae58-efbf-42b7-9c1d-ad670b444bbd}" ma:internalName="TaxCatchAll" ma:showField="CatchAllData" ma:web="d7a81c30-4d04-45fd-b48e-37757b7e45a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2f24b742-9de8-4eeb-b924-4f28c6541a8f" xsi:nil="true"/>
    <lcf76f155ced4ddcb4097134ff3c332f xmlns="2f24b742-9de8-4eeb-b924-4f28c6541a8f">
      <Terms xmlns="http://schemas.microsoft.com/office/infopath/2007/PartnerControls"/>
    </lcf76f155ced4ddcb4097134ff3c332f>
    <TaxCatchAll xmlns="230e9df3-be65-4c73-a93b-d1236ebd677e" xsi:nil="true"/>
    <SharedWithUsers xmlns="d7a81c30-4d04-45fd-b48e-37757b7e45a1">
      <UserInfo>
        <DisplayName>Christian Baek</DisplayName>
        <AccountId>30</AccountId>
        <AccountType/>
      </UserInfo>
      <UserInfo>
        <DisplayName>Emma Bak Nielsson (Allegis Group Services)</DisplayName>
        <AccountId>577</AccountId>
        <AccountType/>
      </UserInfo>
      <UserInfo>
        <DisplayName>Andreas Moth</DisplayName>
        <AccountId>766</AccountId>
        <AccountType/>
      </UserInfo>
      <UserInfo>
        <DisplayName>Aleksandar Totovic</DisplayName>
        <AccountId>549</AccountId>
        <AccountType/>
      </UserInfo>
      <UserInfo>
        <DisplayName>Jacob Winther</DisplayName>
        <AccountId>92</AccountId>
        <AccountType/>
      </UserInfo>
      <UserInfo>
        <DisplayName>Kurt Juvyns</DisplayName>
        <AccountId>33</AccountId>
        <AccountType/>
      </UserInfo>
      <UserInfo>
        <DisplayName>Onat Buyukakkus</DisplayName>
        <AccountId>17</AccountId>
        <AccountType/>
      </UserInfo>
      <UserInfo>
        <DisplayName>Søren Alexandersen</DisplayName>
        <AccountId>24</AccountId>
        <AccountType/>
      </UserInfo>
      <UserInfo>
        <DisplayName>Aida Seifi Labrosse</DisplayName>
        <AccountId>45</AccountId>
        <AccountType/>
      </UserInfo>
      <UserInfo>
        <DisplayName>Horina Serbanescu</DisplayName>
        <AccountId>46</AccountId>
        <AccountType/>
      </UserInfo>
      <UserInfo>
        <DisplayName>Mike Borg Cardona</DisplayName>
        <AccountId>37</AccountId>
        <AccountType/>
      </UserInfo>
      <UserInfo>
        <DisplayName>Kennie Pontoppidan</DisplayName>
        <AccountId>16</AccountId>
        <AccountType/>
      </UserInfo>
      <UserInfo>
        <DisplayName>Sam van Lieshout</DisplayName>
        <AccountId>385</AccountId>
        <AccountType/>
      </UserInfo>
      <UserInfo>
        <DisplayName>Wael AbuSeada</DisplayName>
        <AccountId>44</AccountId>
        <AccountType/>
      </UserInfo>
      <UserInfo>
        <DisplayName>Alexey Dobriansky</DisplayName>
        <AccountId>757</AccountId>
        <AccountType/>
      </UserInfo>
      <UserInfo>
        <DisplayName>Alexander Holstrup</DisplayName>
        <AccountId>755</AccountId>
        <AccountType/>
      </UserInfo>
      <UserInfo>
        <DisplayName>Sandy Winarko</DisplayName>
        <AccountId>554</AccountId>
        <AccountType/>
      </UserInfo>
      <UserInfo>
        <DisplayName>Magnus Hartvig Grønbech</DisplayName>
        <AccountId>703</AccountId>
        <AccountType/>
      </UserInfo>
      <UserInfo>
        <DisplayName>Joost Bulsink</DisplayName>
        <AccountId>162</AccountId>
        <AccountType/>
      </UserInfo>
      <UserInfo>
        <DisplayName>Blazej Kotelko</DisplayName>
        <AccountId>35</AccountId>
        <AccountType/>
      </UserInfo>
      <UserInfo>
        <DisplayName>Monica Ahuja</DisplayName>
        <AccountId>88</AccountId>
        <AccountType/>
      </UserInfo>
      <UserInfo>
        <DisplayName>Diego Joshua Martínez Pineda</DisplayName>
        <AccountId>509</AccountId>
        <AccountType/>
      </UserInfo>
      <UserInfo>
        <DisplayName>Predrag Maricic</DisplayName>
        <AccountId>62</AccountId>
        <AccountType/>
      </UserInfo>
      <UserInfo>
        <DisplayName>Enrico Cimitan</DisplayName>
        <AccountId>223</AccountId>
        <AccountType/>
      </UserInfo>
      <UserInfo>
        <DisplayName>Andrei Panko</DisplayName>
        <AccountId>220</AccountId>
        <AccountType/>
      </UserInfo>
      <UserInfo>
        <DisplayName>Haoran Sun</DisplayName>
        <AccountId>608</AccountId>
        <AccountType/>
      </UserInfo>
      <UserInfo>
        <DisplayName>Lotte Cordt Ihlemann</DisplayName>
        <AccountId>14</AccountId>
        <AccountType/>
      </UserInfo>
      <UserInfo>
        <DisplayName>Esben Nyhuus Kristoffersen</DisplayName>
        <AccountId>67</AccountId>
        <AccountType/>
      </UserInfo>
      <UserInfo>
        <DisplayName>Darrick Joo</DisplayName>
        <AccountId>81</AccountId>
        <AccountType/>
      </UserInfo>
      <UserInfo>
        <DisplayName>Ivan Koletic</DisplayName>
        <AccountId>20</AccountId>
        <AccountType/>
      </UserInfo>
      <UserInfo>
        <DisplayName>Maria Zhelezova</DisplayName>
        <AccountId>58</AccountId>
        <AccountType/>
      </UserInfo>
      <UserInfo>
        <DisplayName>Vincent Nicolas</DisplayName>
        <AccountId>34</AccountId>
        <AccountType/>
      </UserInfo>
      <UserInfo>
        <DisplayName>Michael Helligsø Svinth</DisplayName>
        <AccountId>95</AccountId>
        <AccountType/>
      </UserInfo>
      <UserInfo>
        <DisplayName>Peter Borring</DisplayName>
        <AccountId>22</AccountId>
        <AccountType/>
      </UserInfo>
      <UserInfo>
        <DisplayName>Dmitry Chadayev</DisplayName>
        <AccountId>25</AccountId>
        <AccountType/>
      </UserInfo>
      <UserInfo>
        <DisplayName>Jens Møller-Pedersen</DisplayName>
        <AccountId>26</AccountId>
        <AccountType/>
      </UserInfo>
      <UserInfo>
        <DisplayName>Freddy Kristiansen</DisplayName>
        <AccountId>41</AccountId>
        <AccountType/>
      </UserInfo>
      <UserInfo>
        <DisplayName>Jannik Bausager</DisplayName>
        <AccountId>27</AccountId>
        <AccountType/>
      </UserInfo>
      <UserInfo>
        <DisplayName>Claudiu Ciumedean</DisplayName>
        <AccountId>527</AccountId>
        <AccountType/>
      </UserInfo>
      <UserInfo>
        <DisplayName>Chethan Thopaiah</DisplayName>
        <AccountId>410</AccountId>
        <AccountType/>
      </UserInfo>
      <UserInfo>
        <DisplayName>Thomas Søndergaard Jensen</DisplayName>
        <AccountId>94</AccountId>
        <AccountType/>
      </UserInfo>
      <UserInfo>
        <DisplayName>Volodymyr Synchuk</DisplayName>
        <AccountId>767</AccountId>
        <AccountType/>
      </UserInfo>
      <UserInfo>
        <DisplayName>Qasim Ikram</DisplayName>
        <AccountId>708</AccountId>
        <AccountType/>
      </UserInfo>
      <UserInfo>
        <DisplayName>Julia Makulec</DisplayName>
        <AccountId>765</AccountId>
        <AccountType/>
      </UserInfo>
      <UserInfo>
        <DisplayName>Peter Christensen (BUGSY)</DisplayName>
        <AccountId>59</AccountId>
        <AccountType/>
      </UserInfo>
      <UserInfo>
        <DisplayName>Steffen Balslev</DisplayName>
        <AccountId>386</AccountId>
        <AccountType/>
      </UserInfo>
      <UserInfo>
        <DisplayName>Jesper Schulz-Wedde</DisplayName>
        <AccountId>31</AccountId>
        <AccountType/>
      </UserInfo>
      <UserInfo>
        <DisplayName>Artur Ventsel</DisplayName>
        <AccountId>706</AccountId>
        <AccountType/>
      </UserInfo>
      <UserInfo>
        <DisplayName>Brian Nielsen (DYN NAV)</DisplayName>
        <AccountId>32</AccountId>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EA1B17F-71A1-46D5-B558-58390A7C57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f24b742-9de8-4eeb-b924-4f28c6541a8f"/>
    <ds:schemaRef ds:uri="d7a81c30-4d04-45fd-b48e-37757b7e45a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230e9df3-be65-4c73-a93b-d1236ebd677e"/>
    <ds:schemaRef ds:uri="http://purl.org/dc/elements/1.1/"/>
    <ds:schemaRef ds:uri="http://purl.org/dc/dcmitype/"/>
    <ds:schemaRef ds:uri="d7a81c30-4d04-45fd-b48e-37757b7e45a1"/>
    <ds:schemaRef ds:uri="http://www.w3.org/XML/1998/namespace"/>
    <ds:schemaRef ds:uri="http://purl.org/dc/terms/"/>
    <ds:schemaRef ds:uri="http://schemas.microsoft.com/office/2006/metadata/properties"/>
    <ds:schemaRef ds:uri="http://schemas.openxmlformats.org/package/2006/metadata/core-properties"/>
    <ds:schemaRef ds:uri="http://schemas.microsoft.com/sharepoint/v3"/>
    <ds:schemaRef ds:uri="http://schemas.microsoft.com/office/infopath/2007/PartnerControls"/>
    <ds:schemaRef ds:uri="2f24b742-9de8-4eeb-b924-4f28c6541a8f"/>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Template>
  <TotalTime>10452</TotalTime>
  <Words>901</Words>
  <Application>Microsoft Office PowerPoint</Application>
  <PresentationFormat>Widescreen</PresentationFormat>
  <Paragraphs>132</Paragraphs>
  <Slides>34</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Consolas</vt:lpstr>
      <vt:lpstr>Segoe UI</vt:lpstr>
      <vt:lpstr>Segoe UI Semibold</vt:lpstr>
      <vt:lpstr>Wingdings</vt:lpstr>
      <vt:lpstr>Microsoft D365 template</vt:lpstr>
      <vt:lpstr>PowerPoint Presentation</vt:lpstr>
      <vt:lpstr>Agenda</vt:lpstr>
      <vt:lpstr>Abstract (hidden slide)</vt:lpstr>
      <vt:lpstr>Translatable Excel reports</vt:lpstr>
      <vt:lpstr>Static and runtime metadata worksheet (23.3)</vt:lpstr>
      <vt:lpstr>Report Metadata worksheet (23.3)</vt:lpstr>
      <vt:lpstr>Caption data worksheet  (23.3)</vt:lpstr>
      <vt:lpstr>Translatable Excel layouts  (23.3)</vt:lpstr>
      <vt:lpstr>User defined TranslationData  worksheet (23.3)</vt:lpstr>
      <vt:lpstr>Translatable Excel layouts - example</vt:lpstr>
      <vt:lpstr>Calling Business Central APIs from Excel reports</vt:lpstr>
      <vt:lpstr>Call APIs from Excel reports</vt:lpstr>
      <vt:lpstr>On the Report Metadata worksheet…</vt:lpstr>
      <vt:lpstr>In Excel PowerQuery…</vt:lpstr>
      <vt:lpstr>In PowerQuery  Advanced Editor</vt:lpstr>
      <vt:lpstr>New Excel reports in the base app (preview)</vt:lpstr>
      <vt:lpstr>PowerPoint Presentation</vt:lpstr>
      <vt:lpstr>PowerPoint Presentation</vt:lpstr>
      <vt:lpstr>Demo</vt:lpstr>
      <vt:lpstr>Excel copilot (preview) on Business Central data</vt:lpstr>
      <vt:lpstr>PowerPoint Presentation</vt:lpstr>
      <vt:lpstr>Go deeper with data  Use Copilot to help you explore and understand your data better.</vt:lpstr>
      <vt:lpstr>Identify insights  Let Copilot help analyze and visualize your data.</vt:lpstr>
      <vt:lpstr>Demo</vt:lpstr>
      <vt:lpstr>Want to learn more?  aka.ms/bcDeveloper</vt:lpstr>
      <vt:lpstr>The BI triangle</vt:lpstr>
      <vt:lpstr>Want to learn more?  aka.ms/bcReporting</vt:lpstr>
      <vt:lpstr>Want to learn through examples?  aka.ms/ bcExcelSamples</vt:lpstr>
      <vt:lpstr>Go-dos</vt:lpstr>
      <vt:lpstr>Other relevant launch event sessions (server architecture)</vt:lpstr>
      <vt:lpstr>Other relevant launch event sessions (for developers)</vt:lpstr>
      <vt:lpstr>General Business Central resource</vt:lpstr>
      <vt:lpstr>Thank you</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Emma Bak Nielsson</dc:creator>
  <cp:keywords/>
  <dc:description/>
  <cp:lastModifiedBy>Kennie Pontoppidan</cp:lastModifiedBy>
  <cp:revision>14</cp:revision>
  <dcterms:created xsi:type="dcterms:W3CDTF">2024-02-21T10:24:06Z</dcterms:created>
  <dcterms:modified xsi:type="dcterms:W3CDTF">2024-05-10T05:51:33Z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0x010100607C991AC558D1408E953BFF4360EBF1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